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31"/>
  </p:notesMasterIdLst>
  <p:sldIdLst>
    <p:sldId id="256" r:id="rId3"/>
    <p:sldId id="257" r:id="rId4"/>
    <p:sldId id="422" r:id="rId5"/>
    <p:sldId id="258" r:id="rId6"/>
    <p:sldId id="263" r:id="rId7"/>
    <p:sldId id="260" r:id="rId8"/>
    <p:sldId id="261" r:id="rId9"/>
    <p:sldId id="268" r:id="rId10"/>
    <p:sldId id="266" r:id="rId11"/>
    <p:sldId id="411" r:id="rId12"/>
    <p:sldId id="269" r:id="rId13"/>
    <p:sldId id="270" r:id="rId14"/>
    <p:sldId id="262" r:id="rId15"/>
    <p:sldId id="265" r:id="rId16"/>
    <p:sldId id="264" r:id="rId17"/>
    <p:sldId id="272" r:id="rId18"/>
    <p:sldId id="421" r:id="rId19"/>
    <p:sldId id="409" r:id="rId20"/>
    <p:sldId id="410" r:id="rId21"/>
    <p:sldId id="413" r:id="rId22"/>
    <p:sldId id="407" r:id="rId23"/>
    <p:sldId id="416" r:id="rId24"/>
    <p:sldId id="412" r:id="rId25"/>
    <p:sldId id="417" r:id="rId26"/>
    <p:sldId id="418" r:id="rId27"/>
    <p:sldId id="419" r:id="rId28"/>
    <p:sldId id="408" r:id="rId29"/>
    <p:sldId id="376" r:id="rId3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127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firstCol>
    <a:lastRow>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lastRow>
    <a:firstRow>
      <a:tcTxStyle b="on"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838383"/>
              </a:solidFill>
              <a:prstDash val="solid"/>
              <a:miter lim="400000"/>
            </a:ln>
          </a:left>
          <a:right>
            <a:ln w="3175" cap="flat">
              <a:solidFill>
                <a:srgbClr val="838383"/>
              </a:solidFill>
              <a:prstDash val="solid"/>
              <a:miter lim="400000"/>
            </a:ln>
          </a:right>
          <a:top>
            <a:ln w="3175" cap="flat">
              <a:solidFill>
                <a:srgbClr val="838383"/>
              </a:solidFill>
              <a:prstDash val="solid"/>
              <a:miter lim="400000"/>
            </a:ln>
          </a:top>
          <a:bottom>
            <a:ln w="3175" cap="flat">
              <a:solidFill>
                <a:srgbClr val="838383"/>
              </a:solidFill>
              <a:prstDash val="solid"/>
              <a:miter lim="400000"/>
            </a:ln>
          </a:bottom>
          <a:insideH>
            <a:ln w="3175" cap="flat">
              <a:solidFill>
                <a:srgbClr val="838383"/>
              </a:solidFill>
              <a:prstDash val="solid"/>
              <a:miter lim="400000"/>
            </a:ln>
          </a:insideH>
          <a:insideV>
            <a:ln w="3175"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808080"/>
              </a:solidFill>
              <a:prstDash val="solid"/>
              <a:miter lim="400000"/>
            </a:ln>
          </a:right>
          <a:top>
            <a:ln w="3175" cap="flat">
              <a:solidFill>
                <a:srgbClr val="808080"/>
              </a:solidFill>
              <a:prstDash val="solid"/>
              <a:miter lim="400000"/>
            </a:ln>
          </a:top>
          <a:bottom>
            <a:ln w="3175" cap="flat">
              <a:solidFill>
                <a:srgbClr val="808080"/>
              </a:solidFill>
              <a:prstDash val="solid"/>
              <a:miter lim="400000"/>
            </a:ln>
          </a:bottom>
          <a:insideH>
            <a:ln w="3175" cap="flat">
              <a:solidFill>
                <a:srgbClr val="808080"/>
              </a:solidFill>
              <a:prstDash val="solid"/>
              <a:miter lim="400000"/>
            </a:ln>
          </a:insideH>
          <a:insideV>
            <a:ln w="3175"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chemeClr val="accent3"/>
              </a:solidFill>
              <a:prstDash val="solid"/>
              <a:miter lim="400000"/>
            </a:ln>
          </a:top>
          <a:bottom>
            <a:ln w="3175" cap="flat">
              <a:solidFill>
                <a:srgbClr val="4D4D4D"/>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4D4D4D"/>
              </a:solidFill>
              <a:prstDash val="solid"/>
              <a:miter lim="400000"/>
            </a:ln>
          </a:right>
          <a:top>
            <a:ln w="3175" cap="flat">
              <a:solidFill>
                <a:srgbClr val="4D4D4D"/>
              </a:solidFill>
              <a:prstDash val="solid"/>
              <a:miter lim="400000"/>
            </a:ln>
          </a:top>
          <a:bottom>
            <a:ln w="3175" cap="flat">
              <a:solidFill>
                <a:srgbClr val="4D4D4D"/>
              </a:solidFill>
              <a:prstDash val="solid"/>
              <a:miter lim="400000"/>
            </a:ln>
          </a:bottom>
          <a:insideH>
            <a:ln w="3175" cap="flat">
              <a:solidFill>
                <a:srgbClr val="4D4D4D"/>
              </a:solidFill>
              <a:prstDash val="solid"/>
              <a:miter lim="400000"/>
            </a:ln>
          </a:insideH>
          <a:insideV>
            <a:ln w="3175"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12700" cap="flat">
              <a:solidFill>
                <a:srgbClr val="F8BA00"/>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464646"/>
              </a:solidFill>
              <a:prstDash val="solid"/>
              <a:miter lim="400000"/>
            </a:ln>
          </a:left>
          <a:right>
            <a:ln w="3175" cap="flat">
              <a:solidFill>
                <a:srgbClr val="464646"/>
              </a:solidFill>
              <a:prstDash val="solid"/>
              <a:miter lim="400000"/>
            </a:ln>
          </a:right>
          <a:top>
            <a:ln w="3175" cap="flat">
              <a:solidFill>
                <a:srgbClr val="464646"/>
              </a:solidFill>
              <a:prstDash val="solid"/>
              <a:miter lim="400000"/>
            </a:ln>
          </a:top>
          <a:bottom>
            <a:ln w="3175" cap="flat">
              <a:solidFill>
                <a:srgbClr val="464646"/>
              </a:solidFill>
              <a:prstDash val="solid"/>
              <a:miter lim="400000"/>
            </a:ln>
          </a:bottom>
          <a:insideH>
            <a:ln w="3175" cap="flat">
              <a:solidFill>
                <a:srgbClr val="464646"/>
              </a:solidFill>
              <a:prstDash val="solid"/>
              <a:miter lim="400000"/>
            </a:ln>
          </a:insideH>
          <a:insideV>
            <a:ln w="3175"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3175" cap="flat">
              <a:solidFill>
                <a:srgbClr val="5E5E5E"/>
              </a:solidFill>
              <a:prstDash val="solid"/>
              <a:miter lim="400000"/>
            </a:ln>
          </a:left>
          <a:right>
            <a:ln w="3175" cap="flat">
              <a:solidFill>
                <a:srgbClr val="A6AAA9"/>
              </a:solidFill>
              <a:prstDash val="solid"/>
              <a:miter lim="400000"/>
            </a:ln>
          </a:right>
          <a:top>
            <a:ln w="3175" cap="flat">
              <a:solidFill>
                <a:srgbClr val="C3C3C3"/>
              </a:solidFill>
              <a:prstDash val="solid"/>
              <a:miter lim="400000"/>
            </a:ln>
          </a:top>
          <a:bottom>
            <a:ln w="3175" cap="flat">
              <a:solidFill>
                <a:srgbClr val="C3C3C3"/>
              </a:solidFill>
              <a:prstDash val="solid"/>
              <a:miter lim="400000"/>
            </a:ln>
          </a:bottom>
          <a:insideH>
            <a:ln w="3175" cap="flat">
              <a:solidFill>
                <a:srgbClr val="C3C3C3"/>
              </a:solidFill>
              <a:prstDash val="solid"/>
              <a:miter lim="400000"/>
            </a:ln>
          </a:insideH>
          <a:insideV>
            <a:ln w="3175"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3175" cap="flat">
              <a:solidFill>
                <a:srgbClr val="5E5E5E"/>
              </a:solidFill>
              <a:prstDash val="solid"/>
              <a:miter lim="400000"/>
            </a:ln>
          </a:left>
          <a:right>
            <a:ln w="3175" cap="flat">
              <a:solidFill>
                <a:srgbClr val="5E5E5E"/>
              </a:solidFill>
              <a:prstDash val="solid"/>
              <a:miter lim="400000"/>
            </a:ln>
          </a:right>
          <a:top>
            <a:ln w="12700" cap="flat">
              <a:solidFill>
                <a:srgbClr val="CB297B"/>
              </a:solidFill>
              <a:prstDash val="solid"/>
              <a:miter lim="400000"/>
            </a:ln>
          </a:top>
          <a:bottom>
            <a:ln w="3175" cap="flat">
              <a:solidFill>
                <a:srgbClr val="5E5E5E"/>
              </a:solidFill>
              <a:prstDash val="solid"/>
              <a:miter lim="400000"/>
            </a:ln>
          </a:bottom>
          <a:insideH>
            <a:ln w="3175" cap="flat">
              <a:solidFill>
                <a:srgbClr val="5E5E5E"/>
              </a:solidFill>
              <a:prstDash val="solid"/>
              <a:miter lim="400000"/>
            </a:ln>
          </a:insideH>
          <a:insideV>
            <a:ln w="3175"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5E5E5E"/>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3175" cap="flat">
              <a:solidFill>
                <a:srgbClr val="6C6C6C"/>
              </a:solidFill>
              <a:prstDash val="solid"/>
              <a:miter lim="400000"/>
            </a:ln>
          </a:left>
          <a:right>
            <a:ln w="12700"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6C6C6C"/>
              </a:solidFill>
              <a:prstDash val="solid"/>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6C6C6C"/>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55314" autoAdjust="0"/>
  </p:normalViewPr>
  <p:slideViewPr>
    <p:cSldViewPr snapToGrid="0">
      <p:cViewPr varScale="1">
        <p:scale>
          <a:sx n="31" d="100"/>
          <a:sy n="31" d="100"/>
        </p:scale>
        <p:origin x="1928" y="32"/>
      </p:cViewPr>
      <p:guideLst/>
    </p:cSldViewPr>
  </p:slideViewPr>
  <p:notesTextViewPr>
    <p:cViewPr>
      <p:scale>
        <a:sx n="3" d="2"/>
        <a:sy n="3" d="2"/>
      </p:scale>
      <p:origin x="0" y="0"/>
    </p:cViewPr>
  </p:notesTextViewPr>
  <p:sorterViewPr>
    <p:cViewPr>
      <p:scale>
        <a:sx n="100" d="100"/>
        <a:sy n="100" d="100"/>
      </p:scale>
      <p:origin x="0" y="-1143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 Id="rId8" Type="http://schemas.openxmlformats.org/officeDocument/2006/relationships/slide" Target="slides/slide6.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09:47.67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4.19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5.32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20,'8'-8,"4"-4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7.44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45.5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15,'0'-7,"0"-1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51.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media/image1.jpe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r>
              <a:rPr dirty="0"/>
              <a:t>The process of changing the source code of a software system such that:</a:t>
            </a:r>
          </a:p>
          <a:p>
            <a:r>
              <a:rPr dirty="0"/>
              <a:t>The external (observable) behavior of the system does not change - e.g., functional requirements are maintained</a:t>
            </a:r>
          </a:p>
          <a:p>
            <a:r>
              <a:rPr dirty="0"/>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We’ve talked about what </a:t>
            </a:r>
            <a:r>
              <a:rPr lang="en-US" dirty="0" err="1"/>
              <a:t>refactorings</a:t>
            </a:r>
            <a:r>
              <a:rPr lang="en-US" dirty="0"/>
              <a:t> are.  But why would you want to refactor?</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rPr dirty="0"/>
              <a:t>When you add new functionality</a:t>
            </a:r>
          </a:p>
          <a:p>
            <a:r>
              <a:rPr dirty="0"/>
              <a:t>	Do it before you add the new function, to make it easier to add the function</a:t>
            </a:r>
          </a:p>
          <a:p>
            <a:r>
              <a:rPr dirty="0"/>
              <a:t>	Or do it after you add the function, to clean up the code including that function</a:t>
            </a:r>
          </a:p>
          <a:p>
            <a:r>
              <a:rPr dirty="0"/>
              <a:t>When you need to fix a bug</a:t>
            </a:r>
          </a:p>
          <a:p>
            <a:r>
              <a:rPr dirty="0"/>
              <a:t>As you do a code review</a:t>
            </a:r>
          </a:p>
          <a:p>
            <a:r>
              <a:rPr dirty="0"/>
              <a:t>Whenever…</a:t>
            </a:r>
          </a:p>
          <a:p>
            <a:endParaRPr dirty="0"/>
          </a:p>
          <a:p>
            <a:r>
              <a:rPr dirty="0"/>
              <a:t>The idea behind refactoring is to acknowledge that it will be difficult to get a design right the first time</a:t>
            </a:r>
          </a:p>
          <a:p>
            <a:r>
              <a:rPr dirty="0"/>
              <a:t>And as a program’s requirements change, the design may need to change</a:t>
            </a:r>
          </a:p>
          <a:p>
            <a:r>
              <a:rPr dirty="0"/>
              <a:t>It is notoriously difficult (impossible?) to design for all possible changes a priori</a:t>
            </a:r>
          </a:p>
          <a:p>
            <a:r>
              <a:rPr dirty="0"/>
              <a:t>And as agile programming proponents say, “You aren’t </a:t>
            </a:r>
            <a:r>
              <a:rPr dirty="0" err="1"/>
              <a:t>gonna</a:t>
            </a:r>
            <a:r>
              <a:rPr dirty="0"/>
              <a:t> need it” – but what if later you do?</a:t>
            </a:r>
          </a:p>
          <a:p>
            <a:r>
              <a:rPr dirty="0"/>
              <a:t>Refactoring provides techniques for evolving the design in small incremental steps</a:t>
            </a:r>
          </a:p>
          <a:p>
            <a:r>
              <a:rPr dirty="0"/>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rPr lang="en-US" dirty="0"/>
              <a:t>Refactoring is a s</a:t>
            </a:r>
            <a:r>
              <a:rPr dirty="0"/>
              <a:t>eries of small behavior-preserving transformations</a:t>
            </a:r>
          </a:p>
          <a:p>
            <a:pPr marL="228600" indent="-228600" defTabSz="584200">
              <a:lnSpc>
                <a:spcPct val="100000"/>
              </a:lnSpc>
              <a:buSzPct val="100000"/>
              <a:buChar char="•"/>
              <a:defRPr sz="1600">
                <a:latin typeface="Lucida Grande"/>
                <a:ea typeface="Lucida Grande"/>
                <a:cs typeface="Lucida Grande"/>
                <a:sym typeface="Lucida Grande"/>
              </a:defRPr>
            </a:pPr>
            <a:r>
              <a:rPr dirty="0"/>
              <a:t>Each transformation does little, but a sequence of transformations can produce a significant restructuring</a:t>
            </a:r>
          </a:p>
          <a:p>
            <a:pPr marL="228600" indent="-228600" defTabSz="584200">
              <a:lnSpc>
                <a:spcPct val="100000"/>
              </a:lnSpc>
              <a:buSzPct val="100000"/>
              <a:buChar char="•"/>
              <a:defRPr sz="1600">
                <a:latin typeface="Lucida Grande"/>
                <a:ea typeface="Lucida Grande"/>
                <a:cs typeface="Lucida Grande"/>
                <a:sym typeface="Lucida Grande"/>
              </a:defRPr>
            </a:pPr>
            <a:r>
              <a:rPr dirty="0"/>
              <a:t>Since each refactoring is small, it's less likely to go wrong</a:t>
            </a:r>
          </a:p>
          <a:p>
            <a:pPr marL="228600" indent="-228600" defTabSz="584200">
              <a:lnSpc>
                <a:spcPct val="100000"/>
              </a:lnSpc>
              <a:buSzPct val="100000"/>
              <a:buChar char="•"/>
              <a:defRPr sz="1600">
                <a:latin typeface="Lucida Grande"/>
                <a:ea typeface="Lucida Grande"/>
                <a:cs typeface="Lucida Grande"/>
                <a:sym typeface="Lucida Grande"/>
              </a:defRPr>
            </a:pPr>
            <a:r>
              <a:rPr dirty="0"/>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rPr dirty="0"/>
              <a:t>If programmers spend time “cleaning up the code”, then that’s less time spent implementing required functionality - and the schedule is slipping as it is!</a:t>
            </a:r>
            <a:endParaRPr lang="en-US" dirty="0"/>
          </a:p>
          <a:p>
            <a:endParaRPr dirty="0"/>
          </a:p>
          <a:p>
            <a:r>
              <a:rPr dirty="0"/>
              <a:t>Refactoring can break code that previously worked</a:t>
            </a:r>
          </a:p>
          <a:p>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7695972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extLst>
      <p:ext uri="{BB962C8B-B14F-4D97-AF65-F5344CB8AC3E}">
        <p14:creationId xmlns:p14="http://schemas.microsoft.com/office/powerpoint/2010/main" val="31173850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48399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Your choices of technology, frameworks, integration, and deployment pipeline will all encapsulate architectural decisions and enable or hinder quality attribute requirements.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Best fix: explicitly allocate time to build and refine the architecture- have an explicit, iterative approach. Allocate that time based on quality attribute requirements.  Consider the ways in which the architecture can be adapted to foreseeable changes.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It’s really a requirements problem: what are short-term and long-term goals of the business, and hence, key quality requirements. Are you starting a company that you are hoping will be quickly bought out, and you can cash out? Or does it need to scale up in some way?</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(Remember: software engineering is the integral of programming over people and *time*).</a:t>
            </a:r>
          </a:p>
          <a:p>
            <a:endParaRPr lang="en-US" dirty="0"/>
          </a:p>
        </p:txBody>
      </p:sp>
    </p:spTree>
    <p:extLst>
      <p:ext uri="{BB962C8B-B14F-4D97-AF65-F5344CB8AC3E}">
        <p14:creationId xmlns:p14="http://schemas.microsoft.com/office/powerpoint/2010/main" val="37213970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Y2K bug is good example for architectural tech-debt. Storage and RAM SOOOO expensive, can’t we just put off fixing this problem for if it becomes needed?</a:t>
            </a:r>
          </a:p>
          <a:p>
            <a:endParaRPr lang="en-US" dirty="0"/>
          </a:p>
          <a:p>
            <a:r>
              <a:rPr lang="en-US" dirty="0"/>
              <a:t>The key idea is to NOT forget about this problem, but to consider planning around it</a:t>
            </a:r>
          </a:p>
          <a:p>
            <a:endParaRPr lang="en-US" dirty="0"/>
          </a:p>
          <a:p>
            <a:r>
              <a:rPr lang="en-US" dirty="0"/>
              <a:t>Discuss: if you had foreseen this problem, how could you have planned around it?</a:t>
            </a:r>
          </a:p>
        </p:txBody>
      </p:sp>
    </p:spTree>
    <p:extLst>
      <p:ext uri="{BB962C8B-B14F-4D97-AF65-F5344CB8AC3E}">
        <p14:creationId xmlns:p14="http://schemas.microsoft.com/office/powerpoint/2010/main" val="4039477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199" dirty="0">
                <a:effectLst/>
                <a:latin typeface="+mn-lt"/>
                <a:ea typeface="+mn-ea"/>
                <a:cs typeface="+mn-cs"/>
                <a:sym typeface="Helvetica Neue"/>
              </a:rPr>
              <a:t>Choice of language can cause technical debt, particularly if that language is rapidly evolving.</a:t>
            </a:r>
          </a:p>
          <a:p>
            <a:r>
              <a:rPr lang="en-US" sz="2199" dirty="0">
                <a:effectLst/>
                <a:latin typeface="+mn-lt"/>
                <a:ea typeface="+mn-ea"/>
                <a:cs typeface="+mn-cs"/>
                <a:sym typeface="Helvetica Neue"/>
              </a:rPr>
              <a:t>JS has had a storied past.</a:t>
            </a:r>
          </a:p>
          <a:p>
            <a:r>
              <a:rPr lang="en-US" sz="2199" dirty="0">
                <a:effectLst/>
                <a:latin typeface="+mn-lt"/>
                <a:ea typeface="+mn-ea"/>
                <a:cs typeface="+mn-cs"/>
                <a:sym typeface="Helvetica Neue"/>
              </a:rPr>
              <a:t>ECMA: European Computer Manufacturers Association; technically we are taking about “ECMAScript” not “</a:t>
            </a:r>
            <a:r>
              <a:rPr lang="en-US" sz="2199" dirty="0" err="1">
                <a:effectLst/>
                <a:latin typeface="+mn-lt"/>
                <a:ea typeface="+mn-ea"/>
                <a:cs typeface="+mn-cs"/>
                <a:sym typeface="Helvetica Neue"/>
              </a:rPr>
              <a:t>javascript</a:t>
            </a:r>
            <a:r>
              <a:rPr lang="en-US" sz="2199" dirty="0">
                <a:effectLst/>
                <a:latin typeface="+mn-lt"/>
                <a:ea typeface="+mn-ea"/>
                <a:cs typeface="+mn-cs"/>
                <a:sym typeface="Helvetica Neue"/>
              </a:rPr>
              <a:t>” but that’s another lecture.</a:t>
            </a:r>
            <a:br>
              <a:rPr lang="en-US" sz="2199" dirty="0">
                <a:effectLst/>
                <a:latin typeface="+mn-lt"/>
                <a:ea typeface="+mn-ea"/>
                <a:cs typeface="+mn-cs"/>
                <a:sym typeface="Helvetica Neue"/>
              </a:rPr>
            </a:br>
            <a:endParaRPr lang="en-US" sz="2199" dirty="0">
              <a:effectLst/>
              <a:latin typeface="+mn-lt"/>
              <a:ea typeface="+mn-ea"/>
              <a:cs typeface="+mn-cs"/>
              <a:sym typeface="Helvetica Neue"/>
            </a:endParaRPr>
          </a:p>
          <a:p>
            <a:r>
              <a:rPr lang="en-US" sz="2199" dirty="0">
                <a:effectLst/>
                <a:latin typeface="+mn-lt"/>
                <a:ea typeface="+mn-ea"/>
                <a:cs typeface="+mn-cs"/>
                <a:sym typeface="Helvetica Neue"/>
              </a:rPr>
              <a:t>ES5: Minimal update with very little new features</a:t>
            </a:r>
          </a:p>
          <a:p>
            <a:r>
              <a:rPr lang="en-US" sz="2199" dirty="0">
                <a:effectLst/>
                <a:latin typeface="+mn-lt"/>
                <a:ea typeface="+mn-ea"/>
                <a:cs typeface="+mn-cs"/>
                <a:sym typeface="Helvetica Neue"/>
              </a:rPr>
              <a:t>ES6: Added “classes”. Before that, there was no notion of a class in JS. Whoops. ES6 also added promises</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(click build) Also technical debt on this slide: since 2015 we have seen 3 new releases of JavaScript, bringing “async await” and many other language features</a:t>
            </a:r>
          </a:p>
          <a:p>
            <a:br>
              <a:rPr lang="en-US" sz="2199" dirty="0">
                <a:effectLst/>
                <a:latin typeface="+mn-lt"/>
                <a:ea typeface="+mn-ea"/>
                <a:cs typeface="+mn-cs"/>
                <a:sym typeface="Helvetica Neue"/>
              </a:rPr>
            </a:br>
            <a:r>
              <a:rPr lang="en-US" sz="2199" dirty="0">
                <a:effectLst/>
                <a:latin typeface="+mn-lt"/>
                <a:ea typeface="+mn-ea"/>
                <a:cs typeface="+mn-cs"/>
                <a:sym typeface="Helvetica Neue"/>
              </a:rPr>
              <a:t>This also does not represent transitions to TypeScript.</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Choosing JS incurs tech debt, because it is basically a given that in a few years the language will have changes, that you will need to learn about, and perhaps adopt to support</a:t>
            </a:r>
          </a:p>
        </p:txBody>
      </p:sp>
    </p:spTree>
    <p:extLst>
      <p:ext uri="{BB962C8B-B14F-4D97-AF65-F5344CB8AC3E}">
        <p14:creationId xmlns:p14="http://schemas.microsoft.com/office/powerpoint/2010/main" val="2459460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Refactoring is a fancy name for a (usually-simple) program transformation.   A refactoring rearranges code, but does not (or should not) change its behavior.  Here is a simple example: removing the duplicated ‘send’ by moving it to after the conditional.</a:t>
            </a:r>
          </a:p>
        </p:txBody>
      </p:sp>
    </p:spTree>
    <p:extLst>
      <p:ext uri="{BB962C8B-B14F-4D97-AF65-F5344CB8AC3E}">
        <p14:creationId xmlns:p14="http://schemas.microsoft.com/office/powerpoint/2010/main" val="3925554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Facebook was originally written in PHP. They didn’t want to change. So they wrote a new language that closed various gaps in PHP’s design</a:t>
            </a:r>
            <a:endParaRPr lang="en-US" dirty="0"/>
          </a:p>
        </p:txBody>
      </p:sp>
    </p:spTree>
    <p:extLst>
      <p:ext uri="{BB962C8B-B14F-4D97-AF65-F5344CB8AC3E}">
        <p14:creationId xmlns:p14="http://schemas.microsoft.com/office/powerpoint/2010/main" val="36518214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endParaRPr lang="en-US" dirty="0"/>
          </a:p>
        </p:txBody>
      </p:sp>
    </p:spTree>
    <p:extLst>
      <p:ext uri="{BB962C8B-B14F-4D97-AF65-F5344CB8AC3E}">
        <p14:creationId xmlns:p14="http://schemas.microsoft.com/office/powerpoint/2010/main" val="1537383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lang="en-US" dirty="0"/>
              <a:t>Martin Fowler is the a</a:t>
            </a:r>
            <a:r>
              <a:rPr dirty="0"/>
              <a:t>uthor of many works on software engineering methodology, including the </a:t>
            </a:r>
            <a:r>
              <a:rPr lang="en-US" dirty="0"/>
              <a:t>original</a:t>
            </a:r>
            <a:r>
              <a:rPr dirty="0"/>
              <a:t>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also in the book:</a:t>
            </a:r>
          </a:p>
          <a:p>
            <a:pPr marL="228600" indent="-228600">
              <a:buSzPct val="100000"/>
              <a:buChar char="•"/>
            </a:pPr>
            <a:r>
              <a:t>UML diagrams to illustrate the situation before and after</a:t>
            </a:r>
          </a:p>
          <a:p>
            <a:pPr marL="228600" indent="-228600">
              <a:buSzPct val="100000"/>
              <a:buChar char="•"/>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smells is a fancy name for small mistakes or code patterns that are good candidates for refactoring.  Here is a list of Fowler’s named code smells.  The </a:t>
            </a:r>
            <a:r>
              <a:rPr lang="en-US" dirty="0" err="1"/>
              <a:t>powerpoint</a:t>
            </a:r>
            <a:r>
              <a:rPr lang="en-US" dirty="0"/>
              <a:t> contains live links to the definitions in the book.</a:t>
            </a:r>
          </a:p>
        </p:txBody>
      </p:sp>
    </p:spTree>
    <p:extLst>
      <p:ext uri="{BB962C8B-B14F-4D97-AF65-F5344CB8AC3E}">
        <p14:creationId xmlns:p14="http://schemas.microsoft.com/office/powerpoint/2010/main" val="338663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lang="en-US" dirty="0"/>
              <a:t>It is widely believed that </a:t>
            </a:r>
            <a:r>
              <a:rPr dirty="0"/>
              <a:t>naming is one of the two hardest things in programming. So, perhaps the most common </a:t>
            </a:r>
            <a:r>
              <a:rPr dirty="0" err="1"/>
              <a:t>refactorings</a:t>
            </a:r>
            <a:r>
              <a:rPr dirty="0"/>
              <a:t> we do are the </a:t>
            </a:r>
            <a:r>
              <a:rPr dirty="0" err="1"/>
              <a:t>renam</a:t>
            </a:r>
            <a:r>
              <a:rPr lang="en-US" dirty="0" err="1"/>
              <a:t>eings</a:t>
            </a:r>
            <a:r>
              <a:rPr dirty="0"/>
              <a:t>: Change Function Declaration (124) (to rename a function), Rename Variable (137), and Rename Field (244). People are often afraid to rename things, thinking it’s not worth the trouble, but a good name can save hours of puzzled incomprehension in the future.</a:t>
            </a:r>
          </a:p>
          <a:p>
            <a:endParaRPr dirty="0"/>
          </a:p>
          <a:p>
            <a:r>
              <a:rPr dirty="0"/>
              <a:t>Renaming is not just an exercise in changing names. When you can’t think of a good name for something, it’s often a sign of a deeper design malaise. </a:t>
            </a:r>
            <a:r>
              <a:rPr lang="en-US" dirty="0"/>
              <a:t>(For example, names like </a:t>
            </a:r>
            <a:r>
              <a:rPr lang="en-US" dirty="0" err="1"/>
              <a:t>MartianCounterHelper</a:t>
            </a:r>
            <a:r>
              <a:rPr lang="en-US" dirty="0"/>
              <a:t>– what does that mean?) </a:t>
            </a:r>
            <a:r>
              <a:rPr dirty="0"/>
              <a:t>Puzzling over a tricky name </a:t>
            </a:r>
            <a:r>
              <a:rPr lang="en-US" dirty="0"/>
              <a:t>often leads </a:t>
            </a:r>
            <a:r>
              <a:rPr dirty="0"/>
              <a:t>to significant </a:t>
            </a:r>
            <a:r>
              <a:rPr lang="en-US" dirty="0"/>
              <a:t>improvements</a:t>
            </a:r>
            <a:r>
              <a:rPr dirty="0"/>
              <a:t> to </a:t>
            </a:r>
            <a:r>
              <a:rPr lang="en-US" dirty="0"/>
              <a:t>your</a:t>
            </a:r>
            <a:r>
              <a:rPr dirty="0"/>
              <a:t> code.</a:t>
            </a:r>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IDEs will automate this and other common transformations.</a:t>
            </a:r>
          </a:p>
        </p:txBody>
      </p:sp>
    </p:spTree>
    <p:extLst>
      <p:ext uri="{BB962C8B-B14F-4D97-AF65-F5344CB8AC3E}">
        <p14:creationId xmlns:p14="http://schemas.microsoft.com/office/powerpoint/2010/main" val="2677994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pPr marL="228600" indent="-228600" defTabSz="584200">
              <a:lnSpc>
                <a:spcPct val="100000"/>
              </a:lnSpc>
              <a:buSzPct val="100000"/>
              <a:buChar char="•"/>
              <a:defRPr>
                <a:latin typeface="Lucida Grande"/>
                <a:ea typeface="Lucida Grande"/>
                <a:cs typeface="Lucida Grande"/>
                <a:sym typeface="Lucida Grande"/>
              </a:defRPr>
            </a:pPr>
            <a:r>
              <a:rPr dirty="0"/>
              <a:t>some examples of widely used </a:t>
            </a:r>
            <a:r>
              <a:rPr dirty="0" err="1"/>
              <a:t>refactorings</a:t>
            </a:r>
            <a:r>
              <a:rPr dirty="0"/>
              <a:t> that are “local” in scope</a:t>
            </a:r>
          </a:p>
          <a:p>
            <a:pPr marL="228600" indent="-228600" defTabSz="584200">
              <a:lnSpc>
                <a:spcPct val="100000"/>
              </a:lnSpc>
              <a:buSzPct val="100000"/>
              <a:buChar char="•"/>
              <a:defRPr>
                <a:latin typeface="Lucida Grande"/>
                <a:ea typeface="Lucida Grande"/>
                <a:cs typeface="Lucida Grande"/>
                <a:sym typeface="Lucida Grande"/>
              </a:defRPr>
            </a:pPr>
            <a:r>
              <a:rPr dirty="0"/>
              <a:t>useful for restructuring methods</a:t>
            </a:r>
          </a:p>
          <a:p>
            <a:pPr marL="228600" indent="-228600" defTabSz="584200">
              <a:lnSpc>
                <a:spcPct val="100000"/>
              </a:lnSpc>
              <a:buSzPct val="100000"/>
              <a:buChar char="•"/>
              <a:defRPr>
                <a:latin typeface="Lucida Grande"/>
                <a:ea typeface="Lucida Grande"/>
                <a:cs typeface="Lucida Grande"/>
                <a:sym typeface="Lucida Grande"/>
              </a:defRPr>
            </a:pPr>
            <a:r>
              <a:rPr dirty="0"/>
              <a:t>We already talked about bad names and duplicate code. We would fix these smells by applying refactoring rename and extract method, resp</a:t>
            </a:r>
          </a:p>
          <a:p>
            <a:pPr marL="228600" indent="-228600" defTabSz="584200">
              <a:lnSpc>
                <a:spcPct val="100000"/>
              </a:lnSpc>
              <a:buSzPct val="100000"/>
              <a:buChar char="•"/>
              <a:defRPr>
                <a:latin typeface="Lucida Grande"/>
                <a:ea typeface="Lucida Grande"/>
                <a:cs typeface="Lucida Grande"/>
                <a:sym typeface="Lucida Grande"/>
              </a:defRPr>
            </a:pPr>
            <a:r>
              <a:rPr dirty="0"/>
              <a:t>Inline method is inverse: when you want to go fold a method back into another</a:t>
            </a:r>
          </a:p>
          <a:p>
            <a:pPr marL="228600" indent="-228600" defTabSz="584200">
              <a:lnSpc>
                <a:spcPct val="100000"/>
              </a:lnSpc>
              <a:buSzPct val="100000"/>
              <a:buChar char="•"/>
              <a:defRPr>
                <a:latin typeface="Lucida Grande"/>
                <a:ea typeface="Lucida Grande"/>
                <a:cs typeface="Lucida Grande"/>
                <a:sym typeface="Lucida Grande"/>
              </a:defRPr>
            </a:pPr>
            <a:r>
              <a:rPr dirty="0"/>
              <a:t>Extract local variable is like extract method, but what you might do with just an expression, so that a big expression can be more manageable</a:t>
            </a:r>
          </a:p>
          <a:p>
            <a:pPr marL="228600" indent="-228600" defTabSz="584200">
              <a:lnSpc>
                <a:spcPct val="100000"/>
              </a:lnSpc>
              <a:buSzPct val="100000"/>
              <a:buChar char="•"/>
              <a:defRPr>
                <a:latin typeface="Lucida Grande"/>
                <a:ea typeface="Lucida Grande"/>
                <a:cs typeface="Lucida Grande"/>
                <a:sym typeface="Lucida Grande"/>
              </a:defRPr>
            </a:pPr>
            <a:r>
              <a:rPr dirty="0"/>
              <a:t>Again, inline local is the inverse: eliminating a local variable that is maybe superfluous</a:t>
            </a:r>
          </a:p>
          <a:p>
            <a:pPr marL="228600" indent="-228600" defTabSz="584200">
              <a:lnSpc>
                <a:spcPct val="100000"/>
              </a:lnSpc>
              <a:buSzPct val="100000"/>
              <a:buChar char="•"/>
              <a:defRPr>
                <a:latin typeface="Lucida Grande"/>
                <a:ea typeface="Lucida Grande"/>
                <a:cs typeface="Lucida Grande"/>
                <a:sym typeface="Lucida Grande"/>
              </a:defRPr>
            </a:pPr>
            <a:r>
              <a:rPr dirty="0"/>
              <a:t>Change function declaration lets us adapt the order of parameters on a method</a:t>
            </a:r>
          </a:p>
          <a:p>
            <a:pPr marL="279400" indent="-279400" defTabSz="584200">
              <a:lnSpc>
                <a:spcPct val="100000"/>
              </a:lnSpc>
              <a:buSzPct val="123000"/>
              <a:buChar char="•"/>
              <a:defRPr>
                <a:latin typeface="Lucida Grande"/>
                <a:ea typeface="Lucida Grande"/>
                <a:cs typeface="Lucida Grande"/>
                <a:sym typeface="Lucida Grande"/>
              </a:defRPr>
            </a:pPr>
            <a:r>
              <a:rPr dirty="0"/>
              <a:t>encapsulate a field replaces direct field accesses with getters/setters, and </a:t>
            </a:r>
          </a:p>
          <a:p>
            <a:pPr marL="279400" indent="-279400" defTabSz="584200">
              <a:lnSpc>
                <a:spcPct val="100000"/>
              </a:lnSpc>
              <a:buSzPct val="123000"/>
              <a:buChar char="•"/>
              <a:defRPr>
                <a:latin typeface="Lucida Grande"/>
                <a:ea typeface="Lucida Grande"/>
                <a:cs typeface="Lucida Grande"/>
                <a:sym typeface="Lucida Grande"/>
              </a:defRPr>
            </a:pPr>
            <a:r>
              <a:rPr dirty="0"/>
              <a:t>Convert local to field creates a field with the specified scope to replace a local variable.</a:t>
            </a:r>
          </a:p>
          <a:p>
            <a:pPr marL="279400" indent="-279400" defTabSz="584200">
              <a:lnSpc>
                <a:spcPct val="100000"/>
              </a:lnSpc>
              <a:buSzPct val="123000"/>
              <a:buChar char="•"/>
              <a:defRPr>
                <a:latin typeface="Lucida Grande"/>
                <a:ea typeface="Lucida Grande"/>
                <a:cs typeface="Lucida Grande"/>
                <a:sym typeface="Lucida Grande"/>
              </a:defRPr>
            </a:pPr>
            <a:r>
              <a:rPr dirty="0"/>
              <a:t>These are just a few of the hundreds of </a:t>
            </a:r>
            <a:r>
              <a:rPr dirty="0" err="1"/>
              <a:t>refactorings</a:t>
            </a:r>
            <a:r>
              <a:rPr dirty="0"/>
              <a:t> in Fowler’s book</a:t>
            </a:r>
          </a:p>
        </p:txBody>
      </p:sp>
    </p:spTree>
    <p:extLst>
      <p:ext uri="{BB962C8B-B14F-4D97-AF65-F5344CB8AC3E}">
        <p14:creationId xmlns:p14="http://schemas.microsoft.com/office/powerpoint/2010/main" val="3900851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t>refactorings for changing the class hierarchy and/or the types of declarations of variables and fields</a:t>
            </a:r>
          </a:p>
          <a:p>
            <a:r>
              <a:t>purpose is to make designs more flexible, e.g., by facilitating the introduction of design patterns </a:t>
            </a:r>
          </a:p>
          <a:p>
            <a:endParaRPr/>
          </a:p>
          <a:p>
            <a:r>
              <a:t>Way, way more refactoring than this. Again, over a hundred. What’s most useful is often what’s automated…</a:t>
            </a:r>
          </a:p>
        </p:txBody>
      </p:sp>
    </p:spTree>
    <p:extLst>
      <p:ext uri="{BB962C8B-B14F-4D97-AF65-F5344CB8AC3E}">
        <p14:creationId xmlns:p14="http://schemas.microsoft.com/office/powerpoint/2010/main" val="3655183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40714" y="7544460"/>
            <a:ext cx="11717870" cy="339723"/>
          </a:xfrm>
          <a:prstGeom prst="rect">
            <a:avLst/>
          </a:prstGeom>
        </p:spPr>
        <p:txBody>
          <a:bodyPr lIns="24383" tIns="24383" rIns="24383" bIns="24383"/>
          <a:lstStyle>
            <a:lvl1pPr defTabSz="487228">
              <a:defRPr sz="1992"/>
            </a:lvl1pPr>
          </a:lstStyle>
          <a:p>
            <a:r>
              <a:t>Author and Date</a:t>
            </a: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8" name="Attribution"/>
          <p:cNvSpPr txBox="1">
            <a:spLocks noGrp="1"/>
          </p:cNvSpPr>
          <p:nvPr>
            <p:ph type="body" sz="quarter" idx="21" hasCustomPrompt="1"/>
          </p:nvPr>
        </p:nvSpPr>
        <p:spPr>
          <a:xfrm>
            <a:off x="1296013" y="6912775"/>
            <a:ext cx="10773362" cy="339723"/>
          </a:xfrm>
          <a:prstGeom prst="rect">
            <a:avLst/>
          </a:prstGeom>
        </p:spPr>
        <p:txBody>
          <a:bodyPr lIns="24383" tIns="24383" rIns="24383" bIns="24383"/>
          <a:lstStyle>
            <a:lvl1pPr defTabSz="487228">
              <a:defRPr sz="1992"/>
            </a:lvl1pPr>
          </a:lstStyle>
          <a:p>
            <a:r>
              <a:t>Attribution</a:t>
            </a:r>
          </a:p>
        </p:txBody>
      </p:sp>
      <p:sp>
        <p:nvSpPr>
          <p:cNvPr id="99" name="Body Level One…"/>
          <p:cNvSpPr txBox="1">
            <a:spLocks noGrp="1"/>
          </p:cNvSpPr>
          <p:nvPr>
            <p:ph type="body" sz="quarter" idx="1" hasCustomPrompt="1"/>
          </p:nvPr>
        </p:nvSpPr>
        <p:spPr>
          <a:xfrm>
            <a:off x="935425" y="3853792"/>
            <a:ext cx="11133950" cy="2046016"/>
          </a:xfrm>
          <a:prstGeom prst="rect">
            <a:avLst/>
          </a:prstGeom>
        </p:spPr>
        <p:txBody>
          <a:bodyPr/>
          <a:lstStyle>
            <a:lvl1pPr marL="454345" indent="-334151" defTabSz="1733930">
              <a:lnSpc>
                <a:spcPct val="90000"/>
              </a:lnSpc>
              <a:defRPr sz="6000" b="0" spc="-119">
                <a:latin typeface="Helvetica Neue Medium"/>
                <a:ea typeface="Helvetica Neue Medium"/>
                <a:cs typeface="Helvetica Neue Medium"/>
                <a:sym typeface="Helvetica Neue Medium"/>
              </a:defRPr>
            </a:lvl1pPr>
            <a:lvl2pPr marL="454345" indent="123048" defTabSz="1733930">
              <a:lnSpc>
                <a:spcPct val="90000"/>
              </a:lnSpc>
              <a:defRPr sz="6000" b="0" spc="-119">
                <a:latin typeface="Helvetica Neue Medium"/>
                <a:ea typeface="Helvetica Neue Medium"/>
                <a:cs typeface="Helvetica Neue Medium"/>
                <a:sym typeface="Helvetica Neue Medium"/>
              </a:defRPr>
            </a:lvl2pPr>
            <a:lvl3pPr marL="454345" indent="580248" defTabSz="1733930">
              <a:lnSpc>
                <a:spcPct val="90000"/>
              </a:lnSpc>
              <a:defRPr sz="6000" b="0" spc="-119">
                <a:latin typeface="Helvetica Neue Medium"/>
                <a:ea typeface="Helvetica Neue Medium"/>
                <a:cs typeface="Helvetica Neue Medium"/>
                <a:sym typeface="Helvetica Neue Medium"/>
              </a:defRPr>
            </a:lvl3pPr>
            <a:lvl4pPr marL="454345" indent="1037448" defTabSz="1733930">
              <a:lnSpc>
                <a:spcPct val="90000"/>
              </a:lnSpc>
              <a:defRPr sz="6000" b="0" spc="-119">
                <a:latin typeface="Helvetica Neue Medium"/>
                <a:ea typeface="Helvetica Neue Medium"/>
                <a:cs typeface="Helvetica Neue Medium"/>
                <a:sym typeface="Helvetica Neue Medium"/>
              </a:defRPr>
            </a:lvl4pPr>
            <a:lvl5pPr marL="454345" indent="1494648" defTabSz="1733930">
              <a:lnSpc>
                <a:spcPct val="90000"/>
              </a:lnSpc>
              <a:defRPr sz="6000" b="0" spc="-119">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07" name="Image"/>
          <p:cNvSpPr>
            <a:spLocks noGrp="1"/>
          </p:cNvSpPr>
          <p:nvPr>
            <p:ph type="pic" sz="quarter" idx="21"/>
          </p:nvPr>
        </p:nvSpPr>
        <p:spPr>
          <a:xfrm>
            <a:off x="8405707" y="1761066"/>
            <a:ext cx="3967520" cy="3173162"/>
          </a:xfrm>
          <a:prstGeom prst="rect">
            <a:avLst/>
          </a:prstGeom>
        </p:spPr>
        <p:txBody>
          <a:bodyPr lIns="91439" tIns="45719" rIns="91439" bIns="45719">
            <a:noAutofit/>
          </a:bodyPr>
          <a:lstStyle/>
          <a:p>
            <a:endParaRPr/>
          </a:p>
        </p:txBody>
      </p:sp>
      <p:sp>
        <p:nvSpPr>
          <p:cNvPr id="108" name="Image"/>
          <p:cNvSpPr>
            <a:spLocks noGrp="1"/>
          </p:cNvSpPr>
          <p:nvPr>
            <p:ph type="pic" sz="half" idx="22"/>
          </p:nvPr>
        </p:nvSpPr>
        <p:spPr>
          <a:xfrm>
            <a:off x="7200053" y="3340946"/>
            <a:ext cx="5567681" cy="6480097"/>
          </a:xfrm>
          <a:prstGeom prst="rect">
            <a:avLst/>
          </a:prstGeom>
        </p:spPr>
        <p:txBody>
          <a:bodyPr lIns="91439" tIns="45719" rIns="91439" bIns="45719">
            <a:noAutofit/>
          </a:bodyPr>
          <a:lstStyle/>
          <a:p>
            <a:endParaRPr/>
          </a:p>
        </p:txBody>
      </p:sp>
      <p:sp>
        <p:nvSpPr>
          <p:cNvPr id="109" name="Image"/>
          <p:cNvSpPr>
            <a:spLocks noGrp="1"/>
          </p:cNvSpPr>
          <p:nvPr>
            <p:ph type="pic" idx="23"/>
          </p:nvPr>
        </p:nvSpPr>
        <p:spPr>
          <a:xfrm>
            <a:off x="-74508" y="1483359"/>
            <a:ext cx="8859522" cy="6644641"/>
          </a:xfrm>
          <a:prstGeom prst="rect">
            <a:avLst/>
          </a:prstGeom>
        </p:spPr>
        <p:txBody>
          <a:bodyPr lIns="91439" tIns="45719" rIns="91439" bIns="45719">
            <a:noAutofit/>
          </a:bodyPr>
          <a:lstStyle/>
          <a:p>
            <a:endParaRP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7" name="Image"/>
          <p:cNvSpPr>
            <a:spLocks noGrp="1"/>
          </p:cNvSpPr>
          <p:nvPr>
            <p:ph type="pic" idx="21"/>
          </p:nvPr>
        </p:nvSpPr>
        <p:spPr>
          <a:xfrm>
            <a:off x="-711201" y="-1727201"/>
            <a:ext cx="14427201" cy="11541762"/>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75211" y="946009"/>
            <a:ext cx="11535508" cy="3395698"/>
          </a:xfrm>
        </p:spPr>
        <p:txBody>
          <a:bodyPr anchor="b">
            <a:normAutofit/>
          </a:bodyPr>
          <a:lstStyle>
            <a:lvl1pPr algn="l">
              <a:defRPr sz="3413"/>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75211" y="4604911"/>
            <a:ext cx="10803989" cy="2354862"/>
          </a:xfrm>
        </p:spPr>
        <p:txBody>
          <a:bodyPr>
            <a:normAutofit/>
          </a:bodyPr>
          <a:lstStyle>
            <a:lvl1pPr marL="0" indent="0" algn="l">
              <a:buNone/>
              <a:defRPr sz="2987">
                <a:latin typeface="Verdana" panose="020B0604030504040204" pitchFamily="34" charset="0"/>
                <a:ea typeface="Verdana" panose="020B0604030504040204" pitchFamily="34" charset="0"/>
              </a:defRPr>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4/4/2022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75211" y="4345994"/>
            <a:ext cx="115355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248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94080" y="25963"/>
            <a:ext cx="11216640" cy="1885245"/>
          </a:xfrm>
        </p:spPr>
        <p:txBody>
          <a:bodyPr anchor="b">
            <a:normAutofit/>
          </a:bodyPr>
          <a:lstStyle>
            <a:lvl1pPr>
              <a:defRPr sz="384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94080" y="2133561"/>
            <a:ext cx="8413169"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4/4/2022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94080" y="2032438"/>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158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87307" y="2431628"/>
            <a:ext cx="11216640" cy="4057226"/>
          </a:xfrm>
        </p:spPr>
        <p:txBody>
          <a:bodyPr anchor="b">
            <a:normAutofit/>
          </a:bodyPr>
          <a:lstStyle>
            <a:lvl1pPr>
              <a:defRPr sz="4693"/>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4/4/2022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87307" y="6488853"/>
            <a:ext cx="1122341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659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4/4/2022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94080" y="2404534"/>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356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95774" y="519290"/>
            <a:ext cx="11216640" cy="1885245"/>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4/4/2022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5640164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94080" y="1"/>
            <a:ext cx="11216640" cy="1885245"/>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4/4/2022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94080" y="1885245"/>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317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616374" y="528319"/>
            <a:ext cx="14264642" cy="85434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643466" y="5019040"/>
            <a:ext cx="11717868" cy="2479041"/>
          </a:xfrm>
          <a:prstGeom prst="rect">
            <a:avLst/>
          </a:prstGeom>
        </p:spPr>
        <p:txBody>
          <a:bodyPr/>
          <a:lstStyle/>
          <a:p>
            <a:r>
              <a:t>Presentation Title</a:t>
            </a:r>
          </a:p>
        </p:txBody>
      </p:sp>
      <p:sp>
        <p:nvSpPr>
          <p:cNvPr id="23" name="Author and Date"/>
          <p:cNvSpPr txBox="1">
            <a:spLocks noGrp="1"/>
          </p:cNvSpPr>
          <p:nvPr>
            <p:ph type="body" sz="quarter" idx="22" hasCustomPrompt="1"/>
          </p:nvPr>
        </p:nvSpPr>
        <p:spPr>
          <a:xfrm>
            <a:off x="644101" y="1809140"/>
            <a:ext cx="11716599" cy="339722"/>
          </a:xfrm>
          <a:prstGeom prst="rect">
            <a:avLst/>
          </a:prstGeom>
        </p:spPr>
        <p:txBody>
          <a:bodyPr lIns="24383" tIns="24383" rIns="24383" bIns="24383"/>
          <a:lstStyle>
            <a:lvl1pPr defTabSz="487228">
              <a:defRPr sz="1992"/>
            </a:lvl1pPr>
          </a:lstStyle>
          <a:p>
            <a:r>
              <a:t>Author and Date</a:t>
            </a:r>
          </a:p>
        </p:txBody>
      </p:sp>
      <p:sp>
        <p:nvSpPr>
          <p:cNvPr id="24" name="Body Level One…"/>
          <p:cNvSpPr txBox="1">
            <a:spLocks noGrp="1"/>
          </p:cNvSpPr>
          <p:nvPr>
            <p:ph type="body" sz="quarter" idx="1" hasCustomPrompt="1"/>
          </p:nvPr>
        </p:nvSpPr>
        <p:spPr>
          <a:xfrm>
            <a:off x="643466" y="7411152"/>
            <a:ext cx="11717868" cy="595708"/>
          </a:xfrm>
          <a:prstGeom prst="rect">
            <a:avLst/>
          </a:prstGeom>
        </p:spPr>
        <p:txBody>
          <a:body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4/4/2022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23686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4/4/2022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1074673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4/4/2022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856706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4/4/2022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5672503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9306560" y="519289"/>
            <a:ext cx="2804160" cy="82657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4/4/2022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60671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188739108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lang="en-US"/>
              <a:t>Click to edit Master title style</a:t>
            </a:r>
            <a:endParaRPr dirty="0"/>
          </a:p>
        </p:txBody>
      </p:sp>
      <p:sp>
        <p:nvSpPr>
          <p:cNvPr id="61" name="Body Level One…"/>
          <p:cNvSpPr txBox="1">
            <a:spLocks noGrp="1"/>
          </p:cNvSpPr>
          <p:nvPr>
            <p:ph type="body" idx="1"/>
          </p:nvPr>
        </p:nvSpPr>
        <p:spPr>
          <a:xfrm>
            <a:off x="571502" y="2222500"/>
            <a:ext cx="9372295" cy="6667500"/>
          </a:xfrm>
          <a:prstGeom prst="rect">
            <a:avLst/>
          </a:prstGeom>
        </p:spPr>
        <p:txBody>
          <a:bodyPr/>
          <a:lstStyle>
            <a:lvl1pPr marL="274319" indent="-274319">
              <a:defRPr>
                <a:solidFill>
                  <a:schemeClr val="tx1"/>
                </a:solidFill>
              </a:defRPr>
            </a:lvl1pPr>
            <a:lvl2pPr marL="548638" indent="-274319">
              <a:spcBef>
                <a:spcPts val="1200"/>
              </a:spcBef>
              <a:defRPr>
                <a:solidFill>
                  <a:schemeClr val="tx1"/>
                </a:solidFill>
              </a:defRPr>
            </a:lvl2pPr>
            <a:lvl3pPr marL="754377" indent="-274319">
              <a:spcBef>
                <a:spcPts val="599"/>
              </a:spcBef>
              <a:defRPr sz="3000">
                <a:solidFill>
                  <a:schemeClr val="tx1"/>
                </a:solidFill>
              </a:defRPr>
            </a:lvl3pPr>
            <a:lvl4pPr marL="960115" indent="-274319">
              <a:spcBef>
                <a:spcPts val="0"/>
              </a:spcBef>
              <a:defRPr sz="3000">
                <a:solidFill>
                  <a:schemeClr val="tx1"/>
                </a:solidFill>
              </a:defRPr>
            </a:lvl4pPr>
            <a:lvl5pPr marL="1165855" indent="-274319">
              <a:spcBef>
                <a:spcPts val="0"/>
              </a:spcBef>
              <a:defRPr sz="3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2"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4095534704"/>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9863204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sz="half" idx="21"/>
          </p:nvPr>
        </p:nvSpPr>
        <p:spPr>
          <a:xfrm>
            <a:off x="5852159" y="1110826"/>
            <a:ext cx="6477248" cy="7538721"/>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643466" y="1896533"/>
            <a:ext cx="5215468" cy="3137213"/>
          </a:xfrm>
          <a:prstGeom prst="rect">
            <a:avLst/>
          </a:prstGeom>
        </p:spPr>
        <p:txBody>
          <a:bodyPr/>
          <a:lstStyle>
            <a:lvl1pPr>
              <a:defRPr sz="6000" spc="-119"/>
            </a:lvl1pPr>
          </a:lstStyle>
          <a:p>
            <a:r>
              <a:t>Slide Title</a:t>
            </a:r>
          </a:p>
        </p:txBody>
      </p:sp>
      <p:sp>
        <p:nvSpPr>
          <p:cNvPr id="34" name="Body Level One…"/>
          <p:cNvSpPr txBox="1">
            <a:spLocks noGrp="1"/>
          </p:cNvSpPr>
          <p:nvPr>
            <p:ph type="body" sz="quarter" idx="1" hasCustomPrompt="1"/>
          </p:nvPr>
        </p:nvSpPr>
        <p:spPr>
          <a:xfrm>
            <a:off x="643466" y="4984841"/>
            <a:ext cx="5215468" cy="2872226"/>
          </a:xfrm>
          <a:prstGeom prst="rect">
            <a:avLst/>
          </a:prstGeom>
        </p:spPr>
        <p:txBody>
          <a:body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52" name="Slide Subtitle"/>
          <p:cNvSpPr txBox="1">
            <a:spLocks noGrp="1"/>
          </p:cNvSpPr>
          <p:nvPr>
            <p:ph type="body" sz="quarter" idx="21" hasCustomPrompt="1"/>
          </p:nvPr>
        </p:nvSpPr>
        <p:spPr>
          <a:xfrm>
            <a:off x="643466" y="2484779"/>
            <a:ext cx="5215468" cy="498550"/>
          </a:xfrm>
          <a:prstGeom prst="rect">
            <a:avLst/>
          </a:prstGeom>
        </p:spPr>
        <p:txBody>
          <a:bodyPr lIns="24383" tIns="24383" rIns="24383" bIns="24383"/>
          <a:lstStyle>
            <a:lvl1pPr defTabSz="457877">
              <a:defRPr sz="2964"/>
            </a:lvl1pPr>
          </a:lstStyle>
          <a:p>
            <a:r>
              <a:t>Slide Subtitle</a:t>
            </a:r>
          </a:p>
        </p:txBody>
      </p:sp>
      <p:sp>
        <p:nvSpPr>
          <p:cNvPr id="53" name="Body Level One…"/>
          <p:cNvSpPr txBox="1">
            <a:spLocks noGrp="1"/>
          </p:cNvSpPr>
          <p:nvPr>
            <p:ph type="body" sz="quarter" idx="1" hasCustomPrompt="1"/>
          </p:nvPr>
        </p:nvSpPr>
        <p:spPr>
          <a:xfrm>
            <a:off x="643466" y="3485069"/>
            <a:ext cx="5215468" cy="4403536"/>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54" name="660384004_1290x1720.jpg"/>
          <p:cNvSpPr>
            <a:spLocks noGrp="1"/>
          </p:cNvSpPr>
          <p:nvPr>
            <p:ph type="pic" sz="half" idx="22"/>
          </p:nvPr>
        </p:nvSpPr>
        <p:spPr>
          <a:xfrm>
            <a:off x="6502400" y="1001991"/>
            <a:ext cx="5822333" cy="7763111"/>
          </a:xfrm>
          <a:prstGeom prst="rect">
            <a:avLst/>
          </a:prstGeom>
        </p:spPr>
        <p:txBody>
          <a:bodyPr lIns="91439" tIns="45719" rIns="91439" bIns="45719">
            <a:noAutofit/>
          </a:bodyPr>
          <a:lstStyle/>
          <a:p>
            <a:endParaRPr/>
          </a:p>
        </p:txBody>
      </p:sp>
      <p:sp>
        <p:nvSpPr>
          <p:cNvPr id="55" name="Slide Title"/>
          <p:cNvSpPr txBox="1">
            <a:spLocks noGrp="1"/>
          </p:cNvSpPr>
          <p:nvPr>
            <p:ph type="title" hasCustomPrompt="1"/>
          </p:nvPr>
        </p:nvSpPr>
        <p:spPr>
          <a:xfrm>
            <a:off x="643466" y="1794933"/>
            <a:ext cx="5215468" cy="765387"/>
          </a:xfrm>
          <a:prstGeom prst="rect">
            <a:avLst/>
          </a:prstGeom>
        </p:spPr>
        <p:txBody>
          <a:bodyPr anchor="t"/>
          <a:lstStyle>
            <a:lvl1pPr>
              <a:defRPr sz="6000" spc="-119"/>
            </a:lvl1pPr>
          </a:lstStyle>
          <a:p>
            <a:r>
              <a:t>Slide Title</a:t>
            </a:r>
          </a:p>
        </p:txBody>
      </p:sp>
      <p:sp>
        <p:nvSpPr>
          <p:cNvPr id="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63" name="Section Title"/>
          <p:cNvSpPr txBox="1">
            <a:spLocks noGrp="1"/>
          </p:cNvSpPr>
          <p:nvPr>
            <p:ph type="title" hasCustomPrompt="1"/>
          </p:nvPr>
        </p:nvSpPr>
        <p:spPr>
          <a:xfrm>
            <a:off x="643464" y="3637279"/>
            <a:ext cx="11717870" cy="2479042"/>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64"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71" name="Agenda Title"/>
          <p:cNvSpPr txBox="1">
            <a:spLocks noGrp="1"/>
          </p:cNvSpPr>
          <p:nvPr>
            <p:ph type="title" hasCustomPrompt="1"/>
          </p:nvPr>
        </p:nvSpPr>
        <p:spPr>
          <a:xfrm>
            <a:off x="643466" y="1794933"/>
            <a:ext cx="11717868" cy="765387"/>
          </a:xfrm>
          <a:prstGeom prst="rect">
            <a:avLst/>
          </a:prstGeom>
        </p:spPr>
        <p:txBody>
          <a:bodyPr anchor="t"/>
          <a:lstStyle>
            <a:lvl1pPr>
              <a:defRPr sz="6000" spc="-119"/>
            </a:lvl1pPr>
          </a:lstStyle>
          <a:p>
            <a:r>
              <a:t>Agenda Title</a:t>
            </a:r>
          </a:p>
        </p:txBody>
      </p:sp>
      <p:sp>
        <p:nvSpPr>
          <p:cNvPr id="72" name="Agenda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lvl1pPr>
          </a:lstStyle>
          <a:p>
            <a:r>
              <a:t>Agenda Subtitle</a:t>
            </a:r>
          </a:p>
        </p:txBody>
      </p:sp>
      <p:sp>
        <p:nvSpPr>
          <p:cNvPr id="73" name="Body Level One…"/>
          <p:cNvSpPr txBox="1">
            <a:spLocks noGrp="1"/>
          </p:cNvSpPr>
          <p:nvPr>
            <p:ph type="body" idx="1" hasCustomPrompt="1"/>
          </p:nvPr>
        </p:nvSpPr>
        <p:spPr>
          <a:xfrm>
            <a:off x="643466" y="3485069"/>
            <a:ext cx="11717868" cy="4403207"/>
          </a:xfrm>
          <a:prstGeom prst="rect">
            <a:avLst/>
          </a:prstGeom>
        </p:spPr>
        <p:txBody>
          <a:bodyPr/>
          <a:lstStyle>
            <a:lvl1pPr>
              <a:spcBef>
                <a:spcPts val="1200"/>
              </a:spcBef>
              <a:defRPr b="0" spc="-38"/>
            </a:lvl1pPr>
            <a:lvl2pPr>
              <a:spcBef>
                <a:spcPts val="1200"/>
              </a:spcBef>
              <a:defRPr b="0" spc="-38"/>
            </a:lvl2pPr>
            <a:lvl3pPr>
              <a:spcBef>
                <a:spcPts val="1200"/>
              </a:spcBef>
              <a:defRPr b="0" spc="-38"/>
            </a:lvl3pPr>
            <a:lvl4pPr>
              <a:spcBef>
                <a:spcPts val="1200"/>
              </a:spcBef>
              <a:defRPr b="0" spc="-38"/>
            </a:lvl4pPr>
            <a:lvl5pPr>
              <a:spcBef>
                <a:spcPts val="1200"/>
              </a:spcBef>
              <a:defRPr b="0" spc="-38"/>
            </a:lvl5pPr>
          </a:lstStyle>
          <a:p>
            <a:r>
              <a:t>Agenda Topics</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81" name="Body Level One…"/>
          <p:cNvSpPr txBox="1">
            <a:spLocks noGrp="1"/>
          </p:cNvSpPr>
          <p:nvPr>
            <p:ph type="body" sz="quarter" idx="1" hasCustomPrompt="1"/>
          </p:nvPr>
        </p:nvSpPr>
        <p:spPr>
          <a:xfrm>
            <a:off x="643466" y="3843649"/>
            <a:ext cx="11717868" cy="2066302"/>
          </a:xfrm>
          <a:prstGeom prst="rect">
            <a:avLst/>
          </a:prstGeom>
        </p:spPr>
        <p:txBody>
          <a:bodyPr anchor="ctr"/>
          <a:lstStyle>
            <a:lvl1pPr algn="ctr" defTabSz="1733930">
              <a:lnSpc>
                <a:spcPct val="80000"/>
              </a:lnSpc>
              <a:defRPr sz="8200" b="0" spc="-164">
                <a:latin typeface="Helvetica Neue Medium"/>
                <a:ea typeface="Helvetica Neue Medium"/>
                <a:cs typeface="Helvetica Neue Medium"/>
                <a:sym typeface="Helvetica Neue Medium"/>
              </a:defRPr>
            </a:lvl1pPr>
            <a:lvl2pPr algn="ctr" defTabSz="1733930">
              <a:lnSpc>
                <a:spcPct val="80000"/>
              </a:lnSpc>
              <a:defRPr sz="8200" b="0" spc="-164">
                <a:latin typeface="Helvetica Neue Medium"/>
                <a:ea typeface="Helvetica Neue Medium"/>
                <a:cs typeface="Helvetica Neue Medium"/>
                <a:sym typeface="Helvetica Neue Medium"/>
              </a:defRPr>
            </a:lvl2pPr>
            <a:lvl3pPr algn="ctr" defTabSz="1733930">
              <a:lnSpc>
                <a:spcPct val="80000"/>
              </a:lnSpc>
              <a:defRPr sz="8200" b="0" spc="-164">
                <a:latin typeface="Helvetica Neue Medium"/>
                <a:ea typeface="Helvetica Neue Medium"/>
                <a:cs typeface="Helvetica Neue Medium"/>
                <a:sym typeface="Helvetica Neue Medium"/>
              </a:defRPr>
            </a:lvl3pPr>
            <a:lvl4pPr algn="ctr" defTabSz="1733930">
              <a:lnSpc>
                <a:spcPct val="80000"/>
              </a:lnSpc>
              <a:defRPr sz="8200" b="0" spc="-164">
                <a:latin typeface="Helvetica Neue Medium"/>
                <a:ea typeface="Helvetica Neue Medium"/>
                <a:cs typeface="Helvetica Neue Medium"/>
                <a:sym typeface="Helvetica Neue Medium"/>
              </a:defRPr>
            </a:lvl4pPr>
            <a:lvl5pPr algn="ctr" defTabSz="1733930">
              <a:lnSpc>
                <a:spcPct val="80000"/>
              </a:lnSpc>
              <a:defRPr sz="8200" b="0" spc="-164">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89" name="Body Level One…"/>
          <p:cNvSpPr txBox="1">
            <a:spLocks noGrp="1"/>
          </p:cNvSpPr>
          <p:nvPr>
            <p:ph type="body" sz="half" idx="1" hasCustomPrompt="1"/>
          </p:nvPr>
        </p:nvSpPr>
        <p:spPr>
          <a:xfrm>
            <a:off x="643466" y="1793027"/>
            <a:ext cx="11717868" cy="3862179"/>
          </a:xfrm>
          <a:prstGeom prst="rect">
            <a:avLst/>
          </a:prstGeom>
        </p:spPr>
        <p:txBody>
          <a:bodyPr anchor="b"/>
          <a:lstStyle>
            <a:lvl1pPr algn="ctr" defTabSz="1733930">
              <a:lnSpc>
                <a:spcPct val="80000"/>
              </a:lnSpc>
              <a:defRPr sz="17600" spc="-176"/>
            </a:lvl1pPr>
            <a:lvl2pPr algn="ctr" defTabSz="1733930">
              <a:lnSpc>
                <a:spcPct val="80000"/>
              </a:lnSpc>
              <a:defRPr sz="17600" spc="-176"/>
            </a:lvl2pPr>
            <a:lvl3pPr algn="ctr" defTabSz="1733930">
              <a:lnSpc>
                <a:spcPct val="80000"/>
              </a:lnSpc>
              <a:defRPr sz="17600" spc="-176"/>
            </a:lvl3pPr>
            <a:lvl4pPr algn="ctr" defTabSz="1733930">
              <a:lnSpc>
                <a:spcPct val="80000"/>
              </a:lnSpc>
              <a:defRPr sz="17600" spc="-176"/>
            </a:lvl4pPr>
            <a:lvl5pPr algn="ctr" defTabSz="1733930">
              <a:lnSpc>
                <a:spcPct val="80000"/>
              </a:lnSpc>
              <a:defRPr sz="17600" spc="-176"/>
            </a:lvl5pPr>
          </a:lstStyle>
          <a:p>
            <a:r>
              <a:t>100%</a:t>
            </a:r>
          </a:p>
          <a:p>
            <a:pPr lvl="1"/>
            <a:endParaRPr/>
          </a:p>
          <a:p>
            <a:pPr lvl="2"/>
            <a:endParaRPr/>
          </a:p>
          <a:p>
            <a:pPr lvl="3"/>
            <a:endParaRPr/>
          </a:p>
          <a:p>
            <a:pPr lvl="4"/>
            <a:endParaRPr/>
          </a:p>
        </p:txBody>
      </p:sp>
      <p:sp>
        <p:nvSpPr>
          <p:cNvPr id="90" name="Fact information"/>
          <p:cNvSpPr txBox="1">
            <a:spLocks noGrp="1"/>
          </p:cNvSpPr>
          <p:nvPr>
            <p:ph type="body" sz="quarter" idx="21" hasCustomPrompt="1"/>
          </p:nvPr>
        </p:nvSpPr>
        <p:spPr>
          <a:xfrm>
            <a:off x="643466" y="5625696"/>
            <a:ext cx="11717868" cy="498550"/>
          </a:xfrm>
          <a:prstGeom prst="rect">
            <a:avLst/>
          </a:prstGeom>
        </p:spPr>
        <p:txBody>
          <a:bodyPr lIns="24383" tIns="24383" rIns="24383" bIns="24383"/>
          <a:lstStyle>
            <a:lvl1pPr algn="ctr" defTabSz="457877">
              <a:defRPr sz="2964"/>
            </a:lvl1pPr>
          </a:lstStyle>
          <a:p>
            <a:r>
              <a:t>Fact information</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643464" y="2592528"/>
            <a:ext cx="11717870" cy="247904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b">
            <a:normAutofit/>
          </a:bodyPr>
          <a:lstStyle/>
          <a:p>
            <a:r>
              <a:t>Presentation Title</a:t>
            </a:r>
          </a:p>
        </p:txBody>
      </p:sp>
      <p:sp>
        <p:nvSpPr>
          <p:cNvPr id="3" name="Body Level One…"/>
          <p:cNvSpPr txBox="1">
            <a:spLocks noGrp="1"/>
          </p:cNvSpPr>
          <p:nvPr>
            <p:ph type="body" idx="1" hasCustomPrompt="1"/>
          </p:nvPr>
        </p:nvSpPr>
        <p:spPr>
          <a:xfrm>
            <a:off x="640715" y="5071568"/>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p>
            <a:r>
              <a:t>Presentation Subtitle</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6380889" y="8167799"/>
            <a:ext cx="236357" cy="227721"/>
          </a:xfrm>
          <a:prstGeom prst="rect">
            <a:avLst/>
          </a:prstGeom>
          <a:ln w="3175">
            <a:miter lim="400000"/>
          </a:ln>
        </p:spPr>
        <p:txBody>
          <a:bodyPr wrap="none" lIns="27093" tIns="27093" rIns="27093" bIns="27093" anchor="b">
            <a:spAutoFit/>
          </a:bodyPr>
          <a:lstStyle>
            <a:lvl1pPr defTabSz="415431">
              <a:defRPr sz="12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p:titleStyle>
    <p:bodyStyle>
      <a:lvl1pPr marL="0" marR="0" indent="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1pPr>
      <a:lvl2pPr marL="0" marR="0" indent="457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2pPr>
      <a:lvl3pPr marL="0" marR="0" indent="914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3pPr>
      <a:lvl4pPr marL="0" marR="0" indent="1371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4pPr>
      <a:lvl5pPr marL="0" marR="0" indent="18288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5pPr>
      <a:lvl6pPr marL="0" marR="0" indent="22860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6pPr>
      <a:lvl7pPr marL="0" marR="0" indent="2743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7pPr>
      <a:lvl8pPr marL="0" marR="0" indent="3200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8pPr>
      <a:lvl9pPr marL="0" marR="0" indent="3657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9pPr>
    </p:bodyStyle>
    <p:otherStyle>
      <a:lvl1pPr marL="0" marR="0" indent="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1pPr>
      <a:lvl2pPr marL="0" marR="0" indent="457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2pPr>
      <a:lvl3pPr marL="0" marR="0" indent="914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3pPr>
      <a:lvl4pPr marL="0" marR="0" indent="1371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4pPr>
      <a:lvl5pPr marL="0" marR="0" indent="18288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5pPr>
      <a:lvl6pPr marL="0" marR="0" indent="22860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6pPr>
      <a:lvl7pPr marL="0" marR="0" indent="2743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7pPr>
      <a:lvl8pPr marL="0" marR="0" indent="3200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8pPr>
      <a:lvl9pPr marL="0" marR="0" indent="3657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94080" y="519290"/>
            <a:ext cx="11216640" cy="188524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54D997E8-DDEE-43F1-8D9B-F8A1E11DE488}" type="datetime1">
              <a:rPr lang="en-US" smtClean="0"/>
              <a:t>4/4/2022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41487699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hf hdr="0" ftr="0" dt="0"/>
  <p:txStyles>
    <p:titleStyle>
      <a:lvl1pPr algn="l" defTabSz="975390" rtl="0" eaLnBrk="1" latinLnBrk="0" hangingPunct="1">
        <a:lnSpc>
          <a:spcPct val="90000"/>
        </a:lnSpc>
        <a:spcBef>
          <a:spcPct val="0"/>
        </a:spcBef>
        <a:buNone/>
        <a:defRPr sz="4693" kern="1200">
          <a:solidFill>
            <a:srgbClr val="0070C0"/>
          </a:solidFill>
          <a:latin typeface="Verdana" panose="020B0604030504040204" pitchFamily="34" charset="0"/>
          <a:ea typeface="Verdana" panose="020B0604030504040204" pitchFamily="34" charset="0"/>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customXml" Target="../ink/ink2.xml"/><Relationship Id="rId7" Type="http://schemas.openxmlformats.org/officeDocument/2006/relationships/customXml" Target="../ink/ink4.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6.png"/><Relationship Id="rId5" Type="http://schemas.openxmlformats.org/officeDocument/2006/relationships/customXml" Target="../ink/ink3.xml"/><Relationship Id="rId10" Type="http://schemas.openxmlformats.org/officeDocument/2006/relationships/customXml" Target="../ink/ink6.xml"/><Relationship Id="rId4" Type="http://schemas.openxmlformats.org/officeDocument/2006/relationships/image" Target="../media/image4.png"/><Relationship Id="rId9"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19.xml"/><Relationship Id="rId1" Type="http://schemas.openxmlformats.org/officeDocument/2006/relationships/slideLayout" Target="../slideLayouts/slideLayout15.xml"/><Relationship Id="rId4" Type="http://schemas.openxmlformats.org/officeDocument/2006/relationships/image" Target="../media/image10.png"/></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5.xml"/><Relationship Id="rId4" Type="http://schemas.openxmlformats.org/officeDocument/2006/relationships/hyperlink" Target="https://www.fastcompany.com/3028778/why-facebook-invented-a-new-php-derived-language-called-hack"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5" Type="http://schemas.openxmlformats.org/officeDocument/2006/relationships/image" Target="../media/image12.jpeg"/><Relationship Id="rId4" Type="http://schemas.openxmlformats.org/officeDocument/2006/relationships/hyperlink" Target="https://thenewstack.io/instagram-makes-smooth-move-python-3/"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6" TargetMode="External"/><Relationship Id="rId13" Type="http://schemas.openxmlformats.org/officeDocument/2006/relationships/hyperlink" Target="https://learning.oreilly.com/library/view/refactoring-improving-the/9780134757681/ch03.xhtml#ch03lev1sec11" TargetMode="External"/><Relationship Id="rId18" Type="http://schemas.openxmlformats.org/officeDocument/2006/relationships/hyperlink" Target="https://learning.oreilly.com/library/view/refactoring-improving-the/9780134757681/ch03.xhtml#ch03lev1sec16" TargetMode="External"/><Relationship Id="rId3" Type="http://schemas.openxmlformats.org/officeDocument/2006/relationships/hyperlink" Target="https://learning.oreilly.com/library/view/refactoring-improving-the/9780134757681/ch03.xhtml#ch03lev1sec1" TargetMode="External"/><Relationship Id="rId21" Type="http://schemas.openxmlformats.org/officeDocument/2006/relationships/hyperlink" Target="https://learning.oreilly.com/library/view/refactoring-improving-the/9780134757681/ch03.xhtml#ch03lev1sec19" TargetMode="External"/><Relationship Id="rId7" Type="http://schemas.openxmlformats.org/officeDocument/2006/relationships/hyperlink" Target="https://learning.oreilly.com/library/view/refactoring-improving-the/9780134757681/ch03.xhtml#ch03lev1sec5" TargetMode="External"/><Relationship Id="rId12" Type="http://schemas.openxmlformats.org/officeDocument/2006/relationships/hyperlink" Target="https://learning.oreilly.com/library/view/refactoring-improving-the/9780134757681/ch03.xhtml#ch03lev1sec10" TargetMode="External"/><Relationship Id="rId17" Type="http://schemas.openxmlformats.org/officeDocument/2006/relationships/hyperlink" Target="https://learning.oreilly.com/library/view/refactoring-improving-the/9780134757681/ch03.xhtml#ch03lev1sec15" TargetMode="External"/><Relationship Id="rId25" Type="http://schemas.openxmlformats.org/officeDocument/2006/relationships/hyperlink" Target="https://learning.oreilly.com/library/view/refactoring-improving-the/9780134757681/ch03.xhtml#ch03lev1sec23"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4" TargetMode="External"/><Relationship Id="rId20" Type="http://schemas.openxmlformats.org/officeDocument/2006/relationships/hyperlink" Target="https://learning.oreilly.com/library/view/refactoring-improving-the/9780134757681/ch03.xhtml#ch03lev1sec18" TargetMode="External"/><Relationship Id="rId1" Type="http://schemas.openxmlformats.org/officeDocument/2006/relationships/slideLayout" Target="../slideLayouts/slideLayout4.xml"/><Relationship Id="rId6" Type="http://schemas.openxmlformats.org/officeDocument/2006/relationships/hyperlink" Target="https://learning.oreilly.com/library/view/refactoring-improving-the/9780134757681/ch03.xhtml#ch03lev1sec4" TargetMode="External"/><Relationship Id="rId11" Type="http://schemas.openxmlformats.org/officeDocument/2006/relationships/hyperlink" Target="https://learning.oreilly.com/library/view/refactoring-improving-the/9780134757681/ch03.xhtml#ch03lev1sec9" TargetMode="External"/><Relationship Id="rId24" Type="http://schemas.openxmlformats.org/officeDocument/2006/relationships/hyperlink" Target="https://learning.oreilly.com/library/view/refactoring-improving-the/9780134757681/ch03.xhtml#ch03lev1sec22" TargetMode="External"/><Relationship Id="rId5" Type="http://schemas.openxmlformats.org/officeDocument/2006/relationships/hyperlink" Target="https://learning.oreilly.com/library/view/refactoring-improving-the/9780134757681/ch03.xhtml#ch03lev1sec3" TargetMode="External"/><Relationship Id="rId15" Type="http://schemas.openxmlformats.org/officeDocument/2006/relationships/hyperlink" Target="https://learning.oreilly.com/library/view/refactoring-improving-the/9780134757681/ch03.xhtml#ch03lev1sec13" TargetMode="External"/><Relationship Id="rId23" Type="http://schemas.openxmlformats.org/officeDocument/2006/relationships/hyperlink" Target="https://learning.oreilly.com/library/view/refactoring-improving-the/9780134757681/ch03.xhtml#ch03lev1sec21" TargetMode="External"/><Relationship Id="rId10" Type="http://schemas.openxmlformats.org/officeDocument/2006/relationships/hyperlink" Target="https://learning.oreilly.com/library/view/refactoring-improving-the/9780134757681/ch03.xhtml#ch03lev1sec8" TargetMode="External"/><Relationship Id="rId19" Type="http://schemas.openxmlformats.org/officeDocument/2006/relationships/hyperlink" Target="https://learning.oreilly.com/library/view/refactoring-improving-the/9780134757681/ch03.xhtml#ch03lev1sec17" TargetMode="External"/><Relationship Id="rId4" Type="http://schemas.openxmlformats.org/officeDocument/2006/relationships/hyperlink" Target="https://learning.oreilly.com/library/view/refactoring-improving-the/9780134757681/ch03.xhtml#ch03lev1sec2" TargetMode="External"/><Relationship Id="rId9" Type="http://schemas.openxmlformats.org/officeDocument/2006/relationships/hyperlink" Target="https://learning.oreilly.com/library/view/refactoring-improving-the/9780134757681/ch03.xhtml#ch03lev1sec7" TargetMode="External"/><Relationship Id="rId14" Type="http://schemas.openxmlformats.org/officeDocument/2006/relationships/hyperlink" Target="https://learning.oreilly.com/library/view/refactoring-improving-the/9780134757681/ch03.xhtml#ch03lev1sec12" TargetMode="External"/><Relationship Id="rId22" Type="http://schemas.openxmlformats.org/officeDocument/2006/relationships/hyperlink" Target="https://learning.oreilly.com/library/view/refactoring-improving-the/9780134757681/ch03.xhtml#ch03lev1sec2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S 4530/5500…"/>
          <p:cNvSpPr txBox="1">
            <a:spLocks noGrp="1"/>
          </p:cNvSpPr>
          <p:nvPr>
            <p:ph type="ctrTitle"/>
          </p:nvPr>
        </p:nvSpPr>
        <p:spPr>
          <a:xfrm>
            <a:off x="643465" y="2159035"/>
            <a:ext cx="11717870" cy="2479041"/>
          </a:xfrm>
          <a:prstGeom prst="rect">
            <a:avLst/>
          </a:prstGeom>
        </p:spPr>
        <p:txBody>
          <a:bodyPr/>
          <a:lstStyle/>
          <a:p>
            <a:pPr>
              <a:defRPr sz="4800" spc="-96">
                <a:solidFill>
                  <a:srgbClr val="005493"/>
                </a:solidFill>
              </a:defRPr>
            </a:pPr>
            <a:r>
              <a:rPr dirty="0"/>
              <a:t>CS 4530</a:t>
            </a:r>
          </a:p>
          <a:p>
            <a:pPr>
              <a:defRPr sz="3800" spc="-76">
                <a:solidFill>
                  <a:srgbClr val="005493"/>
                </a:solidFill>
              </a:defRPr>
            </a:pPr>
            <a:r>
              <a:rPr dirty="0"/>
              <a:t>Fundamentals</a:t>
            </a:r>
            <a:r>
              <a:rPr lang="en-US" dirty="0"/>
              <a:t> </a:t>
            </a:r>
            <a:r>
              <a:rPr dirty="0"/>
              <a:t>of Software Engineering</a:t>
            </a:r>
          </a:p>
        </p:txBody>
      </p:sp>
      <p:sp>
        <p:nvSpPr>
          <p:cNvPr id="135" name="Jonathan Bell, Frank Tip, Mitch Wand…"/>
          <p:cNvSpPr txBox="1">
            <a:spLocks noGrp="1"/>
          </p:cNvSpPr>
          <p:nvPr>
            <p:ph type="subTitle" sz="quarter" idx="1"/>
          </p:nvPr>
        </p:nvSpPr>
        <p:spPr>
          <a:xfrm>
            <a:off x="643466" y="5733117"/>
            <a:ext cx="11717868" cy="1016001"/>
          </a:xfrm>
          <a:prstGeom prst="rect">
            <a:avLst/>
          </a:prstGeom>
        </p:spPr>
        <p:txBody>
          <a:bodyPr/>
          <a:lstStyle/>
          <a:p>
            <a:pPr>
              <a:defRPr sz="2400"/>
            </a:pPr>
            <a:r>
              <a:rPr lang="en-US" dirty="0"/>
              <a:t>Jonathan Bell, Adeel Bhutta, Ferdinand Vesely, Mitch Wand</a:t>
            </a:r>
          </a:p>
          <a:p>
            <a:pPr>
              <a:defRPr sz="2400"/>
            </a:pPr>
            <a:r>
              <a:rPr lang="en-US" dirty="0"/>
              <a:t>Khoury College of Computer Sciences</a:t>
            </a:r>
          </a:p>
        </p:txBody>
      </p:sp>
      <p:sp>
        <p:nvSpPr>
          <p:cNvPr id="136" name="Lesson 10.4: Refactoring"/>
          <p:cNvSpPr txBox="1"/>
          <p:nvPr/>
        </p:nvSpPr>
        <p:spPr>
          <a:xfrm>
            <a:off x="643466" y="4604792"/>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lvl1pPr algn="l" defTabSz="587022">
              <a:defRPr sz="3200" b="1">
                <a:solidFill>
                  <a:srgbClr val="000000"/>
                </a:solidFill>
              </a:defRPr>
            </a:lvl1pPr>
          </a:lstStyle>
          <a:p>
            <a:r>
              <a:rPr dirty="0"/>
              <a:t>Lesson 1</a:t>
            </a:r>
            <a:r>
              <a:rPr lang="en-US" dirty="0"/>
              <a:t>1</a:t>
            </a:r>
            <a:r>
              <a:rPr dirty="0"/>
              <a:t>: Refactoring</a:t>
            </a:r>
            <a:r>
              <a:rPr lang="en-US" dirty="0"/>
              <a:t> and Technical Debt</a:t>
            </a:r>
            <a:endParaRPr dirty="0"/>
          </a:p>
        </p:txBody>
      </p:sp>
      <p:sp>
        <p:nvSpPr>
          <p:cNvPr id="6" name="Rectangle 5">
            <a:extLst>
              <a:ext uri="{FF2B5EF4-FFF2-40B4-BE49-F238E27FC236}">
                <a16:creationId xmlns:a16="http://schemas.microsoft.com/office/drawing/2014/main" id="{3E26312F-241E-4333-BDEC-69C682D1D88D}"/>
              </a:ext>
            </a:extLst>
          </p:cNvPr>
          <p:cNvSpPr/>
          <p:nvPr/>
        </p:nvSpPr>
        <p:spPr>
          <a:xfrm>
            <a:off x="643465" y="8066550"/>
            <a:ext cx="6096000" cy="400110"/>
          </a:xfrm>
          <a:prstGeom prst="rect">
            <a:avLst/>
          </a:prstGeom>
        </p:spPr>
        <p:txBody>
          <a:bodyPr>
            <a:spAutoFit/>
          </a:bodyPr>
          <a:lstStyle/>
          <a:p>
            <a:pPr algn="l" defTabSz="914400" hangingPunct="1"/>
            <a:r>
              <a:rPr lang="en-US" sz="2000" kern="1200" dirty="0">
                <a:solidFill>
                  <a:srgbClr val="5C5962"/>
                </a:solidFill>
                <a:latin typeface="Calibri" panose="020F0502020204030204"/>
              </a:rPr>
              <a:t>© 2022Released under the </a:t>
            </a:r>
            <a:r>
              <a:rPr lang="en-US" sz="2000" kern="1200" dirty="0">
                <a:solidFill>
                  <a:srgbClr val="D41B2C"/>
                </a:solidFill>
                <a:latin typeface="Calibri" panose="020F0502020204030204"/>
                <a:hlinkClick r:id="rId2"/>
              </a:rPr>
              <a:t>CC BY-SA</a:t>
            </a:r>
            <a:r>
              <a:rPr lang="en-US" sz="2000" kern="1200" dirty="0">
                <a:solidFill>
                  <a:srgbClr val="5C5962"/>
                </a:solidFill>
                <a:latin typeface="Calibri" panose="020F0502020204030204"/>
              </a:rPr>
              <a:t> license</a:t>
            </a:r>
            <a:endParaRPr lang="en-US" sz="2000" kern="1200" dirty="0">
              <a:solidFill>
                <a:prstClr val="black"/>
              </a:solidFill>
              <a:latin typeface="Calibri" panose="020F05020202040302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Automated Refactorings in VSC"/>
          <p:cNvSpPr txBox="1">
            <a:spLocks noGrp="1"/>
          </p:cNvSpPr>
          <p:nvPr>
            <p:ph type="title"/>
          </p:nvPr>
        </p:nvSpPr>
        <p:spPr>
          <a:xfrm>
            <a:off x="643466" y="629521"/>
            <a:ext cx="11717868" cy="764354"/>
          </a:xfrm>
          <a:prstGeom prst="rect">
            <a:avLst/>
          </a:prstGeom>
        </p:spPr>
        <p:txBody>
          <a:bodyPr>
            <a:normAutofit fontScale="90000"/>
          </a:bodyPr>
          <a:lstStyle>
            <a:lvl1pPr defTabSz="1369804">
              <a:defRPr sz="4740" spc="-94"/>
            </a:lvl1pPr>
          </a:lstStyle>
          <a:p>
            <a:r>
              <a:rPr lang="en-US" dirty="0"/>
              <a:t>Luckily, VSC automates this and many other common transformations</a:t>
            </a:r>
            <a:endParaRPr dirty="0"/>
          </a:p>
        </p:txBody>
      </p:sp>
      <p:sp>
        <p:nvSpPr>
          <p:cNvPr id="227" name="Slide Subtitle"/>
          <p:cNvSpPr txBox="1">
            <a:spLocks noGrp="1"/>
          </p:cNvSpPr>
          <p:nvPr>
            <p:ph type="body" idx="21"/>
          </p:nvPr>
        </p:nvSpPr>
        <p:spPr>
          <a:prstGeom prst="rect">
            <a:avLst/>
          </a:prstGeom>
        </p:spPr>
        <p:txBody>
          <a:bodyPr>
            <a:normAutofit lnSpcReduction="10000"/>
          </a:bodyPr>
          <a:lstStyle/>
          <a:p>
            <a:endParaRPr/>
          </a:p>
        </p:txBody>
      </p:sp>
      <p:sp>
        <p:nvSpPr>
          <p:cNvPr id="228" name="Slide bullet text"/>
          <p:cNvSpPr txBox="1">
            <a:spLocks noGrp="1"/>
          </p:cNvSpPr>
          <p:nvPr>
            <p:ph type="body" idx="1"/>
          </p:nvPr>
        </p:nvSpPr>
        <p:spPr>
          <a:prstGeom prst="rect">
            <a:avLst/>
          </a:prstGeom>
        </p:spPr>
        <p:txBody>
          <a:bodyPr/>
          <a:lstStyle/>
          <a:p>
            <a:endParaRPr dirty="0"/>
          </a:p>
        </p:txBody>
      </p:sp>
      <p:pic>
        <p:nvPicPr>
          <p:cNvPr id="3" name="Picture 2" descr="Graphical user interface, text, application&#10;&#10;Description automatically generated">
            <a:extLst>
              <a:ext uri="{FF2B5EF4-FFF2-40B4-BE49-F238E27FC236}">
                <a16:creationId xmlns:a16="http://schemas.microsoft.com/office/drawing/2014/main" id="{E4870AB6-177B-4D5C-A022-F2F205D577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132" y="2982635"/>
            <a:ext cx="8511636" cy="5235139"/>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4AB1D5EC-CDF0-47A1-835B-9D82FD92BC00}"/>
                  </a:ext>
                </a:extLst>
              </p14:cNvPr>
              <p14:cNvContentPartPr/>
              <p14:nvPr/>
            </p14:nvContentPartPr>
            <p14:xfrm>
              <a:off x="-3407301" y="2474478"/>
              <a:ext cx="360" cy="360"/>
            </p14:xfrm>
          </p:contentPart>
        </mc:Choice>
        <mc:Fallback xmlns="">
          <p:pic>
            <p:nvPicPr>
              <p:cNvPr id="4" name="Ink 3">
                <a:extLst>
                  <a:ext uri="{FF2B5EF4-FFF2-40B4-BE49-F238E27FC236}">
                    <a16:creationId xmlns:a16="http://schemas.microsoft.com/office/drawing/2014/main" id="{4AB1D5EC-CDF0-47A1-835B-9D82FD92BC00}"/>
                  </a:ext>
                </a:extLst>
              </p:cNvPr>
              <p:cNvPicPr/>
              <p:nvPr/>
            </p:nvPicPr>
            <p:blipFill>
              <a:blip r:embed="rId5"/>
              <a:stretch>
                <a:fillRect/>
              </a:stretch>
            </p:blipFill>
            <p:spPr>
              <a:xfrm>
                <a:off x="-3460941" y="2366478"/>
                <a:ext cx="108000" cy="216000"/>
              </a:xfrm>
              <a:prstGeom prst="rect">
                <a:avLst/>
              </a:prstGeom>
            </p:spPr>
          </p:pic>
        </mc:Fallback>
      </mc:AlternateContent>
    </p:spTree>
    <p:extLst>
      <p:ext uri="{BB962C8B-B14F-4D97-AF65-F5344CB8AC3E}">
        <p14:creationId xmlns:p14="http://schemas.microsoft.com/office/powerpoint/2010/main" val="203906785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Local” Refactorings"/>
          <p:cNvSpPr txBox="1">
            <a:spLocks noGrp="1"/>
          </p:cNvSpPr>
          <p:nvPr>
            <p:ph type="title"/>
          </p:nvPr>
        </p:nvSpPr>
        <p:spPr>
          <a:prstGeom prst="rect">
            <a:avLst/>
          </a:prstGeom>
        </p:spPr>
        <p:txBody>
          <a:bodyPr/>
          <a:lstStyle>
            <a:lvl1pPr defTabSz="1369804">
              <a:defRPr sz="4740" spc="-94"/>
            </a:lvl1pPr>
          </a:lstStyle>
          <a:p>
            <a:r>
              <a:rPr dirty="0"/>
              <a:t>“Local” </a:t>
            </a:r>
            <a:r>
              <a:rPr dirty="0" err="1"/>
              <a:t>Refactorings</a:t>
            </a:r>
            <a:endParaRPr dirty="0"/>
          </a:p>
        </p:txBody>
      </p:sp>
      <p:sp>
        <p:nvSpPr>
          <p:cNvPr id="214" name="Slide Subtitle"/>
          <p:cNvSpPr txBox="1">
            <a:spLocks noGrp="1"/>
          </p:cNvSpPr>
          <p:nvPr>
            <p:ph type="body" idx="21"/>
          </p:nvPr>
        </p:nvSpPr>
        <p:spPr>
          <a:prstGeom prst="rect">
            <a:avLst/>
          </a:prstGeom>
        </p:spPr>
        <p:txBody>
          <a:bodyPr>
            <a:normAutofit lnSpcReduction="10000"/>
          </a:bodyPr>
          <a:lstStyle/>
          <a:p>
            <a:endParaRPr/>
          </a:p>
        </p:txBody>
      </p:sp>
      <p:sp>
        <p:nvSpPr>
          <p:cNvPr id="215" name="Slide bullet text"/>
          <p:cNvSpPr txBox="1">
            <a:spLocks noGrp="1"/>
          </p:cNvSpPr>
          <p:nvPr>
            <p:ph type="body" idx="1"/>
          </p:nvPr>
        </p:nvSpPr>
        <p:spPr>
          <a:prstGeom prst="rect">
            <a:avLst/>
          </a:prstGeom>
        </p:spPr>
        <p:txBody>
          <a:bodyPr/>
          <a:lstStyle/>
          <a:p>
            <a:endParaRPr/>
          </a:p>
        </p:txBody>
      </p:sp>
      <p:graphicFrame>
        <p:nvGraphicFramePr>
          <p:cNvPr id="216" name="Table"/>
          <p:cNvGraphicFramePr/>
          <p:nvPr/>
        </p:nvGraphicFramePr>
        <p:xfrm>
          <a:off x="1264355" y="3353230"/>
          <a:ext cx="10476089" cy="5948680"/>
        </p:xfrm>
        <a:graphic>
          <a:graphicData uri="http://schemas.openxmlformats.org/drawingml/2006/table">
            <a:tbl>
              <a:tblPr bandRow="1">
                <a:tableStyleId>{4C3C2611-4C71-4FC5-86AE-919BDF0F9419}</a:tableStyleId>
              </a:tblPr>
              <a:tblGrid>
                <a:gridCol w="2462720">
                  <a:extLst>
                    <a:ext uri="{9D8B030D-6E8A-4147-A177-3AD203B41FA5}">
                      <a16:colId xmlns:a16="http://schemas.microsoft.com/office/drawing/2014/main" val="20000"/>
                    </a:ext>
                  </a:extLst>
                </a:gridCol>
                <a:gridCol w="8013369">
                  <a:extLst>
                    <a:ext uri="{9D8B030D-6E8A-4147-A177-3AD203B41FA5}">
                      <a16:colId xmlns:a16="http://schemas.microsoft.com/office/drawing/2014/main" val="20001"/>
                    </a:ext>
                  </a:extLst>
                </a:gridCol>
              </a:tblGrid>
              <a:tr h="711200">
                <a:tc>
                  <a:txBody>
                    <a:bodyPr/>
                    <a:lstStyle/>
                    <a:p>
                      <a:pPr defTabSz="914400">
                        <a:defRPr sz="1800"/>
                      </a:pPr>
                      <a:r>
                        <a:rPr sz="2200" b="1">
                          <a:latin typeface="Helvetica"/>
                          <a:ea typeface="Helvetica"/>
                          <a:cs typeface="Helvetica"/>
                          <a:sym typeface="Helvetica"/>
                        </a:rPr>
                        <a:t>Rename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rename variables, fields methods, classes, packages
provide better intuition for the renamed element’s purpose</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EBEBEB"/>
                    </a:solidFill>
                  </a:tcPr>
                </a:tc>
                <a:extLst>
                  <a:ext uri="{0D108BD9-81ED-4DB2-BD59-A6C34878D82A}">
                    <a16:rowId xmlns:a16="http://schemas.microsoft.com/office/drawing/2014/main" val="10000"/>
                  </a:ext>
                </a:extLst>
              </a:tr>
              <a:tr h="1016000">
                <a:tc>
                  <a:txBody>
                    <a:bodyPr/>
                    <a:lstStyle/>
                    <a:p>
                      <a:pPr defTabSz="914400">
                        <a:defRPr sz="1800"/>
                      </a:pPr>
                      <a:r>
                        <a:rPr sz="2200" b="1">
                          <a:latin typeface="Helvetica"/>
                          <a:ea typeface="Helvetica"/>
                          <a:cs typeface="Helvetica"/>
                          <a:sym typeface="Helvetica"/>
                        </a:rPr>
                        <a:t>Extract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extract statements into a new method
enables reuse; avoid cut-and-paste programming
improve readability</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1"/>
                  </a:ext>
                </a:extLst>
              </a:tr>
              <a:tr h="711200">
                <a:tc>
                  <a:txBody>
                    <a:bodyPr/>
                    <a:lstStyle/>
                    <a:p>
                      <a:pPr defTabSz="914400">
                        <a:defRPr sz="1800"/>
                      </a:pPr>
                      <a:r>
                        <a:rPr sz="2200" b="1">
                          <a:latin typeface="Helvetica"/>
                          <a:ea typeface="Helvetica"/>
                          <a:cs typeface="Helvetica"/>
                          <a:sym typeface="Helvetica"/>
                        </a:rPr>
                        <a:t>Inline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method call with the method’s body
often useful as intermediate step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2"/>
                  </a:ext>
                </a:extLst>
              </a:tr>
              <a:tr h="431800">
                <a:tc>
                  <a:txBody>
                    <a:bodyPr/>
                    <a:lstStyle/>
                    <a:p>
                      <a:pPr defTabSz="914400">
                        <a:defRPr sz="1800"/>
                      </a:pPr>
                      <a:r>
                        <a:rPr sz="2200" b="1">
                          <a:latin typeface="Helvetica"/>
                          <a:ea typeface="Helvetica"/>
                          <a:cs typeface="Helvetica"/>
                          <a:sym typeface="Helvetica"/>
                        </a:rPr>
                        <a:t>Extract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introduce a new local variable for a designated expression</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3"/>
                  </a:ext>
                </a:extLst>
              </a:tr>
              <a:tr h="431800">
                <a:tc>
                  <a:txBody>
                    <a:bodyPr/>
                    <a:lstStyle/>
                    <a:p>
                      <a:pPr defTabSz="914400">
                        <a:defRPr sz="1800"/>
                      </a:pPr>
                      <a:r>
                        <a:rPr sz="2200" b="1">
                          <a:latin typeface="Helvetica"/>
                          <a:ea typeface="Helvetica"/>
                          <a:cs typeface="Helvetica"/>
                          <a:sym typeface="Helvetica"/>
                        </a:rPr>
                        <a:t>Inline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local variable with the expression that defines its value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4"/>
                  </a:ext>
                </a:extLst>
              </a:tr>
              <a:tr h="762000">
                <a:tc>
                  <a:txBody>
                    <a:bodyPr/>
                    <a:lstStyle/>
                    <a:p>
                      <a:pPr defTabSz="914400">
                        <a:defRPr sz="1800"/>
                      </a:pPr>
                      <a:r>
                        <a:rPr sz="2200" b="1">
                          <a:latin typeface="Helvetica"/>
                          <a:ea typeface="Helvetica"/>
                          <a:cs typeface="Helvetica"/>
                          <a:sym typeface="Helvetica"/>
                        </a:rPr>
                        <a:t>Change Method Signature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reorder a method’s parameters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5"/>
                  </a:ext>
                </a:extLst>
              </a:tr>
              <a:tr h="762000">
                <a:tc>
                  <a:txBody>
                    <a:bodyPr/>
                    <a:lstStyle/>
                    <a:p>
                      <a:pPr defTabSz="914400">
                        <a:defRPr sz="1800"/>
                      </a:pPr>
                      <a:r>
                        <a:rPr sz="2200" b="1">
                          <a:latin typeface="Helvetica"/>
                          <a:ea typeface="Helvetica"/>
                          <a:cs typeface="Helvetica"/>
                          <a:sym typeface="Helvetica"/>
                        </a:rPr>
                        <a:t>Encapsulate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introduce getter/setter methods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6"/>
                  </a:ext>
                </a:extLst>
              </a:tr>
              <a:tr h="1092200">
                <a:tc>
                  <a:txBody>
                    <a:bodyPr/>
                    <a:lstStyle/>
                    <a:p>
                      <a:pPr defTabSz="914400">
                        <a:defRPr sz="1800"/>
                      </a:pPr>
                      <a:r>
                        <a:rPr sz="2200" b="1">
                          <a:latin typeface="Helvetica"/>
                          <a:ea typeface="Helvetica"/>
                          <a:cs typeface="Helvetica"/>
                          <a:sym typeface="Helvetica"/>
                        </a:rPr>
                        <a:t>Convert Local Variable to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EBEBEB"/>
                    </a:solidFill>
                  </a:tcPr>
                </a:tc>
                <a:tc>
                  <a:txBody>
                    <a:bodyPr/>
                    <a:lstStyle/>
                    <a:p>
                      <a:pPr algn="l" defTabSz="914400">
                        <a:defRPr sz="1800"/>
                      </a:pPr>
                      <a:r>
                        <a:rPr sz="2000">
                          <a:latin typeface="Helvetica"/>
                          <a:ea typeface="Helvetica"/>
                          <a:cs typeface="Helvetica"/>
                          <a:sym typeface="Helvetica"/>
                        </a:rPr>
                        <a:t>convert local variable to field
sometimes useful to enable application of Extract Method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EBEBEB"/>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44973695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ype-Related Refactorings"/>
          <p:cNvSpPr txBox="1">
            <a:spLocks noGrp="1"/>
          </p:cNvSpPr>
          <p:nvPr>
            <p:ph type="title"/>
          </p:nvPr>
        </p:nvSpPr>
        <p:spPr>
          <a:prstGeom prst="rect">
            <a:avLst/>
          </a:prstGeom>
        </p:spPr>
        <p:txBody>
          <a:bodyPr/>
          <a:lstStyle>
            <a:lvl1pPr defTabSz="1369804">
              <a:defRPr sz="4740" spc="-94"/>
            </a:lvl1pPr>
          </a:lstStyle>
          <a:p>
            <a:r>
              <a:rPr dirty="0"/>
              <a:t>Type-Related </a:t>
            </a:r>
            <a:r>
              <a:rPr dirty="0" err="1"/>
              <a:t>Refactorings</a:t>
            </a:r>
            <a:endParaRPr dirty="0"/>
          </a:p>
        </p:txBody>
      </p:sp>
      <p:sp>
        <p:nvSpPr>
          <p:cNvPr id="221" name="Slide Subtitle"/>
          <p:cNvSpPr txBox="1">
            <a:spLocks noGrp="1"/>
          </p:cNvSpPr>
          <p:nvPr>
            <p:ph type="body" idx="21"/>
          </p:nvPr>
        </p:nvSpPr>
        <p:spPr>
          <a:prstGeom prst="rect">
            <a:avLst/>
          </a:prstGeom>
        </p:spPr>
        <p:txBody>
          <a:bodyPr>
            <a:normAutofit lnSpcReduction="10000"/>
          </a:bodyPr>
          <a:lstStyle/>
          <a:p>
            <a:endParaRPr/>
          </a:p>
        </p:txBody>
      </p:sp>
      <p:graphicFrame>
        <p:nvGraphicFramePr>
          <p:cNvPr id="222" name="Table"/>
          <p:cNvGraphicFramePr/>
          <p:nvPr>
            <p:extLst>
              <p:ext uri="{D42A27DB-BD31-4B8C-83A1-F6EECF244321}">
                <p14:modId xmlns:p14="http://schemas.microsoft.com/office/powerpoint/2010/main" val="3487799318"/>
              </p:ext>
            </p:extLst>
          </p:nvPr>
        </p:nvGraphicFramePr>
        <p:xfrm>
          <a:off x="793214" y="4029091"/>
          <a:ext cx="11418370" cy="3594100"/>
        </p:xfrm>
        <a:graphic>
          <a:graphicData uri="http://schemas.openxmlformats.org/drawingml/2006/table">
            <a:tbl>
              <a:tblPr bandRow="1">
                <a:tableStyleId>{4C3C2611-4C71-4FC5-86AE-919BDF0F9419}</a:tableStyleId>
              </a:tblPr>
              <a:tblGrid>
                <a:gridCol w="4900532">
                  <a:extLst>
                    <a:ext uri="{9D8B030D-6E8A-4147-A177-3AD203B41FA5}">
                      <a16:colId xmlns:a16="http://schemas.microsoft.com/office/drawing/2014/main" val="20000"/>
                    </a:ext>
                  </a:extLst>
                </a:gridCol>
                <a:gridCol w="6517838">
                  <a:extLst>
                    <a:ext uri="{9D8B030D-6E8A-4147-A177-3AD203B41FA5}">
                      <a16:colId xmlns:a16="http://schemas.microsoft.com/office/drawing/2014/main" val="20001"/>
                    </a:ext>
                  </a:extLst>
                </a:gridCol>
              </a:tblGrid>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t>Generalize Declared Type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replace the type of a declaration with a more general type </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901700">
                <a:tc>
                  <a:txBody>
                    <a:bodyPr/>
                    <a:lstStyle/>
                    <a:p>
                      <a:pPr lvl="1" indent="228600" algn="l" defTabSz="487694">
                        <a:lnSpc>
                          <a:spcPct val="104000"/>
                        </a:lnSpc>
                        <a:spcBef>
                          <a:spcPts val="400"/>
                        </a:spcBef>
                        <a:defRPr sz="2400" b="1">
                          <a:solidFill>
                            <a:srgbClr val="615445"/>
                          </a:solidFill>
                          <a:latin typeface="Helvetica"/>
                          <a:ea typeface="Helvetica"/>
                          <a:cs typeface="Helvetica"/>
                          <a:sym typeface="Helvetica"/>
                        </a:defRPr>
                      </a:pPr>
                      <a:r>
                        <a:rPr dirty="0"/>
                        <a:t>Extract Interface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create a new interface, and update declarations to use it where possible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90170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Pull Up Members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move methods and fields to a superclass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Infer Generic Type Arguments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585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prstGeom prst="rect">
            <a:avLst/>
          </a:prstGeom>
        </p:spPr>
        <p:txBody>
          <a:bodyPr/>
          <a:lstStyle>
            <a:lvl1pPr defTabSz="1369804">
              <a:defRPr sz="4740" spc="-94"/>
            </a:lvl1pPr>
          </a:lstStyle>
          <a:p>
            <a:r>
              <a:t>Why Refactor?</a:t>
            </a:r>
          </a:p>
        </p:txBody>
      </p:sp>
      <p:sp>
        <p:nvSpPr>
          <p:cNvPr id="168" name="Slide Subtitle"/>
          <p:cNvSpPr txBox="1">
            <a:spLocks noGrp="1"/>
          </p:cNvSpPr>
          <p:nvPr>
            <p:ph type="body" idx="21"/>
          </p:nvPr>
        </p:nvSpPr>
        <p:spPr>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prstGeom prst="rect">
            <a:avLst/>
          </a:prstGeom>
        </p:spPr>
        <p:txBody>
          <a:bodyPr>
            <a:normAutofit/>
          </a:bodyPr>
          <a:lstStyle/>
          <a:p>
            <a:pPr marL="457200" indent="-457200">
              <a:spcBef>
                <a:spcPts val="1000"/>
              </a:spcBef>
              <a:defRPr sz="3200"/>
            </a:pPr>
            <a:r>
              <a:rPr lang="en-US" sz="3200" dirty="0"/>
              <a:t>New or anticipated requirements require a different design</a:t>
            </a:r>
          </a:p>
          <a:p>
            <a:pPr marL="457200" indent="-457200">
              <a:spcBef>
                <a:spcPts val="1000"/>
              </a:spcBef>
              <a:defRPr sz="3200"/>
            </a:pPr>
            <a:r>
              <a:rPr lang="en-US" sz="3200" dirty="0"/>
              <a:t>Altered design will make testing easier</a:t>
            </a:r>
          </a:p>
          <a:p>
            <a:pPr marL="457200" indent="-457200">
              <a:spcBef>
                <a:spcPts val="1000"/>
              </a:spcBef>
              <a:defRPr sz="3200"/>
            </a:pPr>
            <a:r>
              <a:rPr lang="en-US" sz="3200" dirty="0"/>
              <a:t>Altered design will improve maintainability</a:t>
            </a:r>
          </a:p>
          <a:p>
            <a:pPr marL="457200" indent="-457200">
              <a:spcBef>
                <a:spcPts val="1000"/>
              </a:spcBef>
              <a:defRPr sz="3200"/>
            </a:pPr>
            <a:r>
              <a:rPr lang="en-US" sz="3200" dirty="0"/>
              <a:t>Fix sloppiness by programmers </a:t>
            </a:r>
          </a:p>
          <a:p>
            <a:pPr marL="1066800" lvl="1" indent="-457200">
              <a:spcBef>
                <a:spcPts val="1000"/>
              </a:spcBef>
              <a:defRPr sz="3200"/>
            </a:pPr>
            <a:r>
              <a:rPr lang="en-US" sz="3200" dirty="0"/>
              <a:t>Retire or avoid technical debt</a:t>
            </a:r>
          </a:p>
        </p:txBody>
      </p:sp>
      <p:pic>
        <p:nvPicPr>
          <p:cNvPr id="170" name="Image" descr="Image"/>
          <p:cNvPicPr>
            <a:picLocks noChangeAspect="1"/>
          </p:cNvPicPr>
          <p:nvPr/>
        </p:nvPicPr>
        <p:blipFill>
          <a:blip r:embed="rId3"/>
          <a:stretch>
            <a:fillRect/>
          </a:stretch>
        </p:blipFill>
        <p:spPr>
          <a:xfrm>
            <a:off x="7245773" y="-189315"/>
            <a:ext cx="5232401" cy="2286001"/>
          </a:xfrm>
          <a:prstGeom prst="rect">
            <a:avLst/>
          </a:prstGeom>
          <a:ln w="3175">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When to refactor?"/>
          <p:cNvSpPr txBox="1">
            <a:spLocks noGrp="1"/>
          </p:cNvSpPr>
          <p:nvPr>
            <p:ph type="title"/>
          </p:nvPr>
        </p:nvSpPr>
        <p:spPr>
          <a:prstGeom prst="rect">
            <a:avLst/>
          </a:prstGeom>
        </p:spPr>
        <p:txBody>
          <a:bodyPr/>
          <a:lstStyle>
            <a:lvl1pPr defTabSz="1369804">
              <a:defRPr sz="4740" spc="-94"/>
            </a:lvl1pPr>
          </a:lstStyle>
          <a:p>
            <a:r>
              <a:t>When to refactor?</a:t>
            </a:r>
          </a:p>
        </p:txBody>
      </p:sp>
      <p:sp>
        <p:nvSpPr>
          <p:cNvPr id="188" name="Refactoring is incremental redesign"/>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Refactoring is incremental redesign</a:t>
            </a:r>
          </a:p>
        </p:txBody>
      </p:sp>
      <p:sp>
        <p:nvSpPr>
          <p:cNvPr id="189" name="Acknowledge that it will be difficult to get design right the first time…"/>
          <p:cNvSpPr txBox="1">
            <a:spLocks noGrp="1"/>
          </p:cNvSpPr>
          <p:nvPr>
            <p:ph type="body" idx="1"/>
          </p:nvPr>
        </p:nvSpPr>
        <p:spPr>
          <a:xfrm>
            <a:off x="643466" y="3485069"/>
            <a:ext cx="11717868" cy="4832560"/>
          </a:xfrm>
          <a:prstGeom prst="rect">
            <a:avLst/>
          </a:prstGeom>
        </p:spPr>
        <p:txBody>
          <a:bodyPr>
            <a:normAutofit fontScale="92500" lnSpcReduction="20000"/>
          </a:bodyPr>
          <a:lstStyle/>
          <a:p>
            <a:pPr marL="418845" indent="-418845" defTabSz="1681912">
              <a:spcBef>
                <a:spcPts val="3100"/>
              </a:spcBef>
              <a:defRPr sz="3298"/>
            </a:pPr>
            <a:r>
              <a:rPr dirty="0"/>
              <a:t>Acknowledge that it will be difficult to get design right the first time</a:t>
            </a:r>
          </a:p>
          <a:p>
            <a:pPr marL="418845" indent="-418845" defTabSz="1681912">
              <a:spcBef>
                <a:spcPts val="3100"/>
              </a:spcBef>
              <a:defRPr sz="3298"/>
            </a:pPr>
            <a:r>
              <a:rPr dirty="0"/>
              <a:t>When adding new functionality, fixing a bug, doing code review, or any time</a:t>
            </a:r>
            <a:endParaRPr lang="en-US" dirty="0"/>
          </a:p>
          <a:p>
            <a:pPr marL="418845" indent="-418845" defTabSz="1681912">
              <a:spcBef>
                <a:spcPts val="3100"/>
              </a:spcBef>
              <a:defRPr sz="3298"/>
            </a:pPr>
            <a:r>
              <a:rPr lang="en-US" dirty="0"/>
              <a:t>A key part of TDD!</a:t>
            </a:r>
            <a:endParaRPr dirty="0"/>
          </a:p>
          <a:p>
            <a:pPr marL="418845" indent="-418845" defTabSz="1681912">
              <a:spcBef>
                <a:spcPts val="3100"/>
              </a:spcBef>
              <a:defRPr sz="3298"/>
            </a:pPr>
            <a:r>
              <a:rPr dirty="0"/>
              <a:t>Refactoring evolves design in increments</a:t>
            </a:r>
          </a:p>
          <a:p>
            <a:pPr marL="418845" indent="-418845" defTabSz="1681912">
              <a:spcBef>
                <a:spcPts val="3100"/>
              </a:spcBef>
              <a:defRPr sz="3298"/>
            </a:pPr>
            <a:r>
              <a:rPr dirty="0"/>
              <a:t>Refactoring reduces technical debt</a:t>
            </a:r>
          </a:p>
          <a:p>
            <a:pPr marL="418845" indent="-418845" defTabSz="1681912">
              <a:spcBef>
                <a:spcPts val="3100"/>
              </a:spcBef>
              <a:defRPr sz="3298"/>
            </a:pPr>
            <a:r>
              <a:rPr dirty="0"/>
              <a:t>What do you refactor?</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Observations"/>
          <p:cNvSpPr txBox="1">
            <a:spLocks noGrp="1"/>
          </p:cNvSpPr>
          <p:nvPr>
            <p:ph type="title"/>
          </p:nvPr>
        </p:nvSpPr>
        <p:spPr>
          <a:prstGeom prst="rect">
            <a:avLst/>
          </a:prstGeom>
        </p:spPr>
        <p:txBody>
          <a:bodyPr/>
          <a:lstStyle>
            <a:lvl1pPr defTabSz="1369804">
              <a:defRPr sz="4740" spc="-94"/>
            </a:lvl1pPr>
          </a:lstStyle>
          <a:p>
            <a:r>
              <a:rPr lang="en-US" dirty="0"/>
              <a:t>Refactoring Benefits</a:t>
            </a:r>
            <a:endParaRPr dirty="0"/>
          </a:p>
        </p:txBody>
      </p:sp>
      <p:sp>
        <p:nvSpPr>
          <p:cNvPr id="8" name="Text Placeholder 7">
            <a:extLst>
              <a:ext uri="{FF2B5EF4-FFF2-40B4-BE49-F238E27FC236}">
                <a16:creationId xmlns:a16="http://schemas.microsoft.com/office/drawing/2014/main" id="{F797CD3D-361D-477C-9AA4-6D003B1895BF}"/>
              </a:ext>
            </a:extLst>
          </p:cNvPr>
          <p:cNvSpPr>
            <a:spLocks noGrp="1"/>
          </p:cNvSpPr>
          <p:nvPr>
            <p:ph type="body" sz="quarter" idx="21"/>
          </p:nvPr>
        </p:nvSpPr>
        <p:spPr/>
        <p:txBody>
          <a:bodyPr>
            <a:normAutofit lnSpcReduction="10000"/>
          </a:bodyPr>
          <a:lstStyle/>
          <a:p>
            <a:endParaRPr lang="en-US"/>
          </a:p>
        </p:txBody>
      </p:sp>
      <p:sp>
        <p:nvSpPr>
          <p:cNvPr id="183" name="small incremental steps that preserve program behavior…"/>
          <p:cNvSpPr txBox="1">
            <a:spLocks noGrp="1"/>
          </p:cNvSpPr>
          <p:nvPr>
            <p:ph type="body" idx="1"/>
          </p:nvPr>
        </p:nvSpPr>
        <p:spPr>
          <a:prstGeom prst="rect">
            <a:avLst/>
          </a:prstGeom>
        </p:spPr>
        <p:txBody>
          <a:bodyPr>
            <a:normAutofit fontScale="85000" lnSpcReduction="20000"/>
          </a:bodyPr>
          <a:lstStyle/>
          <a:p>
            <a:pPr marL="397256" indent="-397256" defTabSz="1595215">
              <a:spcBef>
                <a:spcPts val="900"/>
              </a:spcBef>
              <a:defRPr sz="3128"/>
            </a:pPr>
            <a:r>
              <a:rPr b="1" dirty="0">
                <a:solidFill>
                  <a:srgbClr val="011993"/>
                </a:solidFill>
              </a:rPr>
              <a:t>small incremental steps</a:t>
            </a:r>
            <a:r>
              <a:rPr dirty="0"/>
              <a:t> that preserve program behavior</a:t>
            </a:r>
            <a:endParaRPr lang="en-US" dirty="0"/>
          </a:p>
          <a:p>
            <a:pPr marL="1006856" lvl="1" indent="-397256" defTabSz="1595215">
              <a:spcBef>
                <a:spcPts val="900"/>
              </a:spcBef>
              <a:defRPr sz="3128"/>
            </a:pPr>
            <a:r>
              <a:rPr lang="en-US" dirty="0"/>
              <a:t>Regression testing is simplified</a:t>
            </a:r>
            <a:r>
              <a:rPr dirty="0"/>
              <a:t> </a:t>
            </a:r>
          </a:p>
          <a:p>
            <a:pPr marL="397256" indent="-397256" defTabSz="1595215">
              <a:spcBef>
                <a:spcPts val="900"/>
              </a:spcBef>
              <a:defRPr sz="3128"/>
            </a:pPr>
            <a:endParaRPr dirty="0"/>
          </a:p>
          <a:p>
            <a:pPr marL="397256" indent="-397256" defTabSz="1595215">
              <a:spcBef>
                <a:spcPts val="900"/>
              </a:spcBef>
              <a:defRPr sz="3128"/>
            </a:pPr>
            <a:r>
              <a:rPr dirty="0"/>
              <a:t>most steps are so simple that they can be </a:t>
            </a:r>
            <a:r>
              <a:rPr b="1" dirty="0">
                <a:solidFill>
                  <a:srgbClr val="011993"/>
                </a:solidFill>
              </a:rPr>
              <a:t>automated</a:t>
            </a:r>
          </a:p>
          <a:p>
            <a:pPr marL="958088" lvl="1" indent="-397256" defTabSz="1595215">
              <a:spcBef>
                <a:spcPts val="900"/>
              </a:spcBef>
              <a:buChar char="-"/>
              <a:defRPr sz="3128"/>
            </a:pPr>
            <a:r>
              <a:rPr dirty="0"/>
              <a:t>automation limited in complex cases</a:t>
            </a:r>
          </a:p>
          <a:p>
            <a:pPr marL="397256" indent="-397256" defTabSz="1595215">
              <a:spcBef>
                <a:spcPts val="900"/>
              </a:spcBef>
              <a:defRPr sz="3128"/>
            </a:pPr>
            <a:endParaRPr dirty="0"/>
          </a:p>
          <a:p>
            <a:pPr marL="397256" indent="-397256" defTabSz="1595215">
              <a:spcBef>
                <a:spcPts val="900"/>
              </a:spcBef>
              <a:defRPr sz="3128"/>
            </a:pPr>
            <a:r>
              <a:rPr dirty="0"/>
              <a:t>refactoring does not always proceed “in a straight line”</a:t>
            </a:r>
          </a:p>
          <a:p>
            <a:pPr marL="958088" lvl="1" indent="-397256" defTabSz="1595215">
              <a:spcBef>
                <a:spcPts val="900"/>
              </a:spcBef>
              <a:buChar char="-"/>
              <a:defRPr sz="3128"/>
            </a:pPr>
            <a:r>
              <a:rPr dirty="0"/>
              <a:t>sometimes, </a:t>
            </a:r>
            <a:r>
              <a:rPr lang="en-US" dirty="0"/>
              <a:t>you want to </a:t>
            </a:r>
            <a:r>
              <a:rPr dirty="0"/>
              <a:t>undo a step you did earlier… </a:t>
            </a:r>
          </a:p>
          <a:p>
            <a:pPr marL="958088" lvl="1" indent="-397256" defTabSz="1595215">
              <a:spcBef>
                <a:spcPts val="900"/>
              </a:spcBef>
              <a:buChar char="-"/>
              <a:defRPr sz="3128"/>
            </a:pPr>
            <a:r>
              <a:rPr dirty="0"/>
              <a:t>…when you have insights for a better design</a:t>
            </a:r>
            <a:endParaRPr lang="en-US" dirty="0"/>
          </a:p>
          <a:p>
            <a:pPr marL="958088" lvl="1" indent="-397256" defTabSz="1595215">
              <a:spcBef>
                <a:spcPts val="900"/>
              </a:spcBef>
              <a:buChar char="-"/>
              <a:defRPr sz="3128"/>
            </a:pPr>
            <a:r>
              <a:rPr lang="en-US" dirty="0"/>
              <a:t>Having a name for what you did makes it easier to undo a step</a:t>
            </a:r>
          </a:p>
          <a:p>
            <a:pPr marL="1567688" lvl="2" indent="-397256" defTabSz="1595215">
              <a:spcBef>
                <a:spcPts val="900"/>
              </a:spcBef>
              <a:buChar char="-"/>
              <a:defRPr sz="3128"/>
            </a:pPr>
            <a:r>
              <a:rPr lang="en-US" dirty="0"/>
              <a:t>(but of course there’s always git!)</a:t>
            </a:r>
            <a:endParaRPr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E17FA904-52C3-4160-9247-8F41627B8350}"/>
                  </a:ext>
                </a:extLst>
              </p14:cNvPr>
              <p14:cNvContentPartPr/>
              <p14:nvPr/>
            </p14:nvContentPartPr>
            <p14:xfrm>
              <a:off x="2868579" y="2026278"/>
              <a:ext cx="360" cy="360"/>
            </p14:xfrm>
          </p:contentPart>
        </mc:Choice>
        <mc:Fallback xmlns="">
          <p:pic>
            <p:nvPicPr>
              <p:cNvPr id="2" name="Ink 1">
                <a:extLst>
                  <a:ext uri="{FF2B5EF4-FFF2-40B4-BE49-F238E27FC236}">
                    <a16:creationId xmlns:a16="http://schemas.microsoft.com/office/drawing/2014/main" id="{E17FA904-52C3-4160-9247-8F41627B8350}"/>
                  </a:ext>
                </a:extLst>
              </p:cNvPr>
              <p:cNvPicPr/>
              <p:nvPr/>
            </p:nvPicPr>
            <p:blipFill>
              <a:blip r:embed="rId4"/>
              <a:stretch>
                <a:fillRect/>
              </a:stretch>
            </p:blipFill>
            <p:spPr>
              <a:xfrm>
                <a:off x="2814939" y="191827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BEB13A70-B68C-4757-9F7A-5E3D1E79E59C}"/>
                  </a:ext>
                </a:extLst>
              </p14:cNvPr>
              <p14:cNvContentPartPr/>
              <p14:nvPr/>
            </p14:nvContentPartPr>
            <p14:xfrm>
              <a:off x="7995699" y="1857438"/>
              <a:ext cx="7560" cy="7560"/>
            </p14:xfrm>
          </p:contentPart>
        </mc:Choice>
        <mc:Fallback xmlns="">
          <p:pic>
            <p:nvPicPr>
              <p:cNvPr id="3" name="Ink 2">
                <a:extLst>
                  <a:ext uri="{FF2B5EF4-FFF2-40B4-BE49-F238E27FC236}">
                    <a16:creationId xmlns:a16="http://schemas.microsoft.com/office/drawing/2014/main" id="{BEB13A70-B68C-4757-9F7A-5E3D1E79E59C}"/>
                  </a:ext>
                </a:extLst>
              </p:cNvPr>
              <p:cNvPicPr/>
              <p:nvPr/>
            </p:nvPicPr>
            <p:blipFill>
              <a:blip r:embed="rId6"/>
              <a:stretch>
                <a:fillRect/>
              </a:stretch>
            </p:blipFill>
            <p:spPr>
              <a:xfrm>
                <a:off x="7942059" y="1749438"/>
                <a:ext cx="115200" cy="2232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7DC37BE0-C07A-4DC9-8A00-4E42FD2D57C3}"/>
                  </a:ext>
                </a:extLst>
              </p14:cNvPr>
              <p14:cNvContentPartPr/>
              <p14:nvPr/>
            </p14:nvContentPartPr>
            <p14:xfrm>
              <a:off x="2169459" y="2043558"/>
              <a:ext cx="360" cy="360"/>
            </p14:xfrm>
          </p:contentPart>
        </mc:Choice>
        <mc:Fallback xmlns="">
          <p:pic>
            <p:nvPicPr>
              <p:cNvPr id="4" name="Ink 3">
                <a:extLst>
                  <a:ext uri="{FF2B5EF4-FFF2-40B4-BE49-F238E27FC236}">
                    <a16:creationId xmlns:a16="http://schemas.microsoft.com/office/drawing/2014/main" id="{7DC37BE0-C07A-4DC9-8A00-4E42FD2D57C3}"/>
                  </a:ext>
                </a:extLst>
              </p:cNvPr>
              <p:cNvPicPr/>
              <p:nvPr/>
            </p:nvPicPr>
            <p:blipFill>
              <a:blip r:embed="rId4"/>
              <a:stretch>
                <a:fillRect/>
              </a:stretch>
            </p:blipFill>
            <p:spPr>
              <a:xfrm>
                <a:off x="2115459" y="193555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9F4ADA38-75FB-45B0-A503-7148AFC21773}"/>
                  </a:ext>
                </a:extLst>
              </p14:cNvPr>
              <p14:cNvContentPartPr/>
              <p14:nvPr/>
            </p14:nvContentPartPr>
            <p14:xfrm>
              <a:off x="3439053" y="2260075"/>
              <a:ext cx="360" cy="5400"/>
            </p14:xfrm>
          </p:contentPart>
        </mc:Choice>
        <mc:Fallback xmlns="">
          <p:pic>
            <p:nvPicPr>
              <p:cNvPr id="7" name="Ink 6">
                <a:extLst>
                  <a:ext uri="{FF2B5EF4-FFF2-40B4-BE49-F238E27FC236}">
                    <a16:creationId xmlns:a16="http://schemas.microsoft.com/office/drawing/2014/main" id="{9F4ADA38-75FB-45B0-A503-7148AFC21773}"/>
                  </a:ext>
                </a:extLst>
              </p:cNvPr>
              <p:cNvPicPr/>
              <p:nvPr/>
            </p:nvPicPr>
            <p:blipFill>
              <a:blip r:embed="rId9"/>
              <a:stretch>
                <a:fillRect/>
              </a:stretch>
            </p:blipFill>
            <p:spPr>
              <a:xfrm>
                <a:off x="3385413" y="2152075"/>
                <a:ext cx="10800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C0A8FFC5-128A-4D2F-B8B2-36E4578266E2}"/>
                  </a:ext>
                </a:extLst>
              </p14:cNvPr>
              <p14:cNvContentPartPr/>
              <p14:nvPr/>
            </p14:nvContentPartPr>
            <p14:xfrm>
              <a:off x="4885173" y="2005915"/>
              <a:ext cx="360" cy="360"/>
            </p14:xfrm>
          </p:contentPart>
        </mc:Choice>
        <mc:Fallback xmlns="">
          <p:pic>
            <p:nvPicPr>
              <p:cNvPr id="9" name="Ink 8">
                <a:extLst>
                  <a:ext uri="{FF2B5EF4-FFF2-40B4-BE49-F238E27FC236}">
                    <a16:creationId xmlns:a16="http://schemas.microsoft.com/office/drawing/2014/main" id="{C0A8FFC5-128A-4D2F-B8B2-36E4578266E2}"/>
                  </a:ext>
                </a:extLst>
              </p:cNvPr>
              <p:cNvPicPr/>
              <p:nvPr/>
            </p:nvPicPr>
            <p:blipFill>
              <a:blip r:embed="rId4"/>
              <a:stretch>
                <a:fillRect/>
              </a:stretch>
            </p:blipFill>
            <p:spPr>
              <a:xfrm>
                <a:off x="4831533" y="1898275"/>
                <a:ext cx="108000" cy="216000"/>
              </a:xfrm>
              <a:prstGeom prst="rect">
                <a:avLst/>
              </a:prstGeom>
            </p:spPr>
          </p:pic>
        </mc:Fallback>
      </mc:AlternateContent>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prstGeom prst="rect">
            <a:avLst/>
          </a:prstGeom>
        </p:spPr>
        <p:txBody>
          <a:bodyPr/>
          <a:lstStyle>
            <a:lvl1pPr defTabSz="1369804">
              <a:defRPr sz="4740" spc="-94"/>
            </a:lvl1pPr>
          </a:lstStyle>
          <a:p>
            <a:r>
              <a:t>Refactoring Risks</a:t>
            </a:r>
          </a:p>
        </p:txBody>
      </p:sp>
      <p:sp>
        <p:nvSpPr>
          <p:cNvPr id="232" name="Slide Subtitle"/>
          <p:cNvSpPr txBox="1">
            <a:spLocks noGrp="1"/>
          </p:cNvSpPr>
          <p:nvPr>
            <p:ph type="body" idx="21"/>
          </p:nvPr>
        </p:nvSpPr>
        <p:spPr>
          <a:prstGeom prst="rect">
            <a:avLst/>
          </a:prstGeom>
        </p:spPr>
        <p:txBody>
          <a:bodyPr>
            <a:normAutofit lnSpcReduction="10000"/>
          </a:bodyPr>
          <a:lstStyle/>
          <a:p>
            <a:endParaRPr/>
          </a:p>
        </p:txBody>
      </p:sp>
      <p:sp>
        <p:nvSpPr>
          <p:cNvPr id="233" name="Developer time is valuable: is this the best use of time today?…"/>
          <p:cNvSpPr txBox="1">
            <a:spLocks noGrp="1"/>
          </p:cNvSpPr>
          <p:nvPr>
            <p:ph type="body" idx="1"/>
          </p:nvPr>
        </p:nvSpPr>
        <p:spPr>
          <a:prstGeom prst="rect">
            <a:avLst/>
          </a:prstGeom>
        </p:spPr>
        <p:txBody>
          <a:bodyPr/>
          <a:lstStyle/>
          <a:p>
            <a:r>
              <a:rPr dirty="0"/>
              <a:t>Developer time is valuable: is this the best use of time </a:t>
            </a:r>
            <a:r>
              <a:rPr i="1" dirty="0"/>
              <a:t>today</a:t>
            </a:r>
            <a:r>
              <a:rPr dirty="0"/>
              <a:t>?</a:t>
            </a:r>
          </a:p>
          <a:p>
            <a:r>
              <a:rPr dirty="0"/>
              <a:t>Despite best intentions, may not be safe</a:t>
            </a:r>
          </a:p>
          <a:p>
            <a:r>
              <a:rPr dirty="0"/>
              <a:t>Potential for version control conflicts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AC1B6E-BDB6-43F1-8D1F-AE2692FDCE7D}"/>
              </a:ext>
            </a:extLst>
          </p:cNvPr>
          <p:cNvSpPr>
            <a:spLocks noGrp="1"/>
          </p:cNvSpPr>
          <p:nvPr>
            <p:ph type="title"/>
          </p:nvPr>
        </p:nvSpPr>
        <p:spPr/>
        <p:txBody>
          <a:bodyPr/>
          <a:lstStyle/>
          <a:p>
            <a:r>
              <a:rPr lang="en-US" dirty="0"/>
              <a:t>Part 2: Technical Debt</a:t>
            </a:r>
          </a:p>
        </p:txBody>
      </p:sp>
    </p:spTree>
    <p:extLst>
      <p:ext uri="{BB962C8B-B14F-4D97-AF65-F5344CB8AC3E}">
        <p14:creationId xmlns:p14="http://schemas.microsoft.com/office/powerpoint/2010/main" val="323129853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xfrm>
            <a:off x="643466" y="1186771"/>
            <a:ext cx="11717868" cy="1372516"/>
          </a:xfrm>
          <a:prstGeom prst="rect">
            <a:avLst/>
          </a:prstGeom>
        </p:spPr>
        <p:txBody>
          <a:bodyPr>
            <a:normAutofit/>
          </a:bodyPr>
          <a:lstStyle>
            <a:lvl1pPr defTabSz="1369804">
              <a:defRPr sz="4740" spc="-94"/>
            </a:lvl1pPr>
          </a:lstStyle>
          <a:p>
            <a:r>
              <a:rPr lang="en-US" sz="4400" dirty="0">
                <a:solidFill>
                  <a:srgbClr val="FF0000"/>
                </a:solidFill>
              </a:rPr>
              <a:t>Technical Debt </a:t>
            </a:r>
            <a:r>
              <a:rPr lang="en-US" sz="4400" dirty="0"/>
              <a:t>is the Accumulation of Internal Problems in Project Codebase</a:t>
            </a:r>
            <a:endParaRPr sz="4400" dirty="0"/>
          </a:p>
        </p:txBody>
      </p:sp>
      <p:sp>
        <p:nvSpPr>
          <p:cNvPr id="233" name="Developer time is valuable: is this the best use of time today?…"/>
          <p:cNvSpPr txBox="1">
            <a:spLocks noGrp="1"/>
          </p:cNvSpPr>
          <p:nvPr>
            <p:ph type="body" idx="1"/>
          </p:nvPr>
        </p:nvSpPr>
        <p:spPr>
          <a:xfrm>
            <a:off x="643466" y="3485069"/>
            <a:ext cx="6000191" cy="4403207"/>
          </a:xfrm>
          <a:prstGeom prst="rect">
            <a:avLst/>
          </a:prstGeom>
        </p:spPr>
        <p:txBody>
          <a:bodyPr>
            <a:normAutofit fontScale="85000" lnSpcReduction="20000"/>
          </a:bodyPr>
          <a:lstStyle/>
          <a:p>
            <a:pPr>
              <a:spcBef>
                <a:spcPts val="1200"/>
              </a:spcBef>
            </a:pPr>
            <a:r>
              <a:rPr lang="en-US" dirty="0"/>
              <a:t>Internal because they don’t show as user-visible failures.</a:t>
            </a:r>
          </a:p>
          <a:p>
            <a:pPr>
              <a:spcBef>
                <a:spcPts val="1200"/>
              </a:spcBef>
            </a:pPr>
            <a:r>
              <a:rPr lang="en-US" dirty="0"/>
              <a:t>Examples:</a:t>
            </a:r>
          </a:p>
          <a:p>
            <a:pPr lvl="1">
              <a:spcBef>
                <a:spcPts val="1200"/>
              </a:spcBef>
            </a:pPr>
            <a:r>
              <a:rPr lang="en-US" dirty="0"/>
              <a:t>Code Smells;</a:t>
            </a:r>
          </a:p>
          <a:p>
            <a:pPr lvl="1">
              <a:spcBef>
                <a:spcPts val="1200"/>
              </a:spcBef>
            </a:pPr>
            <a:r>
              <a:rPr lang="en-US" dirty="0"/>
              <a:t>Missing tests;</a:t>
            </a:r>
          </a:p>
          <a:p>
            <a:pPr lvl="1">
              <a:spcBef>
                <a:spcPts val="1200"/>
              </a:spcBef>
            </a:pPr>
            <a:r>
              <a:rPr lang="en-US" dirty="0"/>
              <a:t>Missing documentation;</a:t>
            </a:r>
          </a:p>
          <a:p>
            <a:pPr lvl="1">
              <a:spcBef>
                <a:spcPts val="1200"/>
              </a:spcBef>
            </a:pPr>
            <a:r>
              <a:rPr lang="en-US" dirty="0"/>
              <a:t>Dependency on old versions of third-party systems;</a:t>
            </a:r>
          </a:p>
          <a:p>
            <a:pPr lvl="1">
              <a:spcBef>
                <a:spcPts val="1200"/>
              </a:spcBef>
            </a:pPr>
            <a:r>
              <a:rPr lang="en-US" dirty="0"/>
              <a:t>Inefficient and/or non-scalable algorithms.</a:t>
            </a:r>
          </a:p>
        </p:txBody>
      </p:sp>
      <p:pic>
        <p:nvPicPr>
          <p:cNvPr id="5" name="Picture 2">
            <a:extLst>
              <a:ext uri="{FF2B5EF4-FFF2-40B4-BE49-F238E27FC236}">
                <a16:creationId xmlns:a16="http://schemas.microsoft.com/office/drawing/2014/main" id="{C5463A71-BD19-47DF-BB76-7B071984D18B}"/>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3657" y="3485069"/>
            <a:ext cx="5492813" cy="4641427"/>
          </a:xfrm>
          <a:prstGeom prst="rect">
            <a:avLst/>
          </a:prstGeom>
          <a:solidFill>
            <a:srgbClr val="FFFFFF"/>
          </a:solidFill>
        </p:spPr>
      </p:pic>
      <p:sp>
        <p:nvSpPr>
          <p:cNvPr id="6" name="Rectangle 5">
            <a:extLst>
              <a:ext uri="{FF2B5EF4-FFF2-40B4-BE49-F238E27FC236}">
                <a16:creationId xmlns:a16="http://schemas.microsoft.com/office/drawing/2014/main" id="{19D304F5-4208-4AA8-93DD-B2D540FD594F}"/>
              </a:ext>
            </a:extLst>
          </p:cNvPr>
          <p:cNvSpPr/>
          <p:nvPr/>
        </p:nvSpPr>
        <p:spPr>
          <a:xfrm>
            <a:off x="3500438" y="8080542"/>
            <a:ext cx="2511814" cy="486287"/>
          </a:xfrm>
          <a:prstGeom prst="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defTabSz="975390" hangingPunct="1"/>
            <a:r>
              <a:rPr lang="en-US" sz="2560" b="1" kern="1200" dirty="0">
                <a:solidFill>
                  <a:prstClr val="black"/>
                </a:solidFill>
                <a:latin typeface="Ink Free" panose="03080402000500000000" pitchFamily="66" charset="0"/>
              </a:rPr>
              <a:t>Not just code!</a:t>
            </a:r>
          </a:p>
        </p:txBody>
      </p:sp>
    </p:spTree>
    <p:extLst>
      <p:ext uri="{BB962C8B-B14F-4D97-AF65-F5344CB8AC3E}">
        <p14:creationId xmlns:p14="http://schemas.microsoft.com/office/powerpoint/2010/main" val="213806295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C512E1-5791-8D4A-9A19-52307D947EB2}"/>
              </a:ext>
            </a:extLst>
          </p:cNvPr>
          <p:cNvSpPr>
            <a:spLocks noGrp="1"/>
          </p:cNvSpPr>
          <p:nvPr>
            <p:ph type="body" idx="1"/>
          </p:nvPr>
        </p:nvSpPr>
        <p:spPr/>
        <p:txBody>
          <a:bodyPr/>
          <a:lstStyle/>
          <a:p>
            <a:r>
              <a:rPr lang="en-US" dirty="0"/>
              <a:t>Example of Debt</a:t>
            </a:r>
          </a:p>
        </p:txBody>
      </p:sp>
      <p:sp>
        <p:nvSpPr>
          <p:cNvPr id="4" name="Content Placeholder 3">
            <a:extLst>
              <a:ext uri="{FF2B5EF4-FFF2-40B4-BE49-F238E27FC236}">
                <a16:creationId xmlns:a16="http://schemas.microsoft.com/office/drawing/2014/main" id="{98BAAF5E-8F30-8442-874E-789AA4AF334D}"/>
              </a:ext>
            </a:extLst>
          </p:cNvPr>
          <p:cNvSpPr>
            <a:spLocks noGrp="1"/>
          </p:cNvSpPr>
          <p:nvPr>
            <p:ph sz="half" idx="2"/>
          </p:nvPr>
        </p:nvSpPr>
        <p:spPr/>
        <p:txBody>
          <a:bodyPr/>
          <a:lstStyle/>
          <a:p>
            <a:pPr fontAlgn="base"/>
            <a:r>
              <a:rPr lang="en-US" dirty="0"/>
              <a:t>Code Smells;</a:t>
            </a:r>
          </a:p>
          <a:p>
            <a:pPr fontAlgn="base"/>
            <a:r>
              <a:rPr lang="en-US" dirty="0"/>
              <a:t>Missing tests;</a:t>
            </a:r>
          </a:p>
          <a:p>
            <a:pPr fontAlgn="base"/>
            <a:r>
              <a:rPr lang="en-US" dirty="0"/>
              <a:t>Missing documentation;</a:t>
            </a:r>
          </a:p>
          <a:p>
            <a:pPr fontAlgn="base"/>
            <a:r>
              <a:rPr lang="en-US" dirty="0"/>
              <a:t>Dependency on old versions of third-party systems;</a:t>
            </a:r>
          </a:p>
          <a:p>
            <a:pPr fontAlgn="base"/>
            <a:r>
              <a:rPr lang="en-US" dirty="0"/>
              <a:t>Inefficient and/or non-scalable algorithms.</a:t>
            </a:r>
          </a:p>
        </p:txBody>
      </p:sp>
      <p:sp>
        <p:nvSpPr>
          <p:cNvPr id="5" name="Text Placeholder 4">
            <a:extLst>
              <a:ext uri="{FF2B5EF4-FFF2-40B4-BE49-F238E27FC236}">
                <a16:creationId xmlns:a16="http://schemas.microsoft.com/office/drawing/2014/main" id="{0F1AA0CA-7114-634C-9331-B4187D785255}"/>
              </a:ext>
            </a:extLst>
          </p:cNvPr>
          <p:cNvSpPr>
            <a:spLocks noGrp="1"/>
          </p:cNvSpPr>
          <p:nvPr>
            <p:ph type="body" sz="quarter" idx="3"/>
          </p:nvPr>
        </p:nvSpPr>
        <p:spPr/>
        <p:txBody>
          <a:bodyPr/>
          <a:lstStyle/>
          <a:p>
            <a:r>
              <a:rPr lang="en-US" dirty="0"/>
              <a:t>Example of Cost</a:t>
            </a:r>
          </a:p>
        </p:txBody>
      </p:sp>
      <p:sp>
        <p:nvSpPr>
          <p:cNvPr id="6" name="Content Placeholder 5">
            <a:extLst>
              <a:ext uri="{FF2B5EF4-FFF2-40B4-BE49-F238E27FC236}">
                <a16:creationId xmlns:a16="http://schemas.microsoft.com/office/drawing/2014/main" id="{25635C79-9951-C745-BD63-FB5DE97110FB}"/>
              </a:ext>
            </a:extLst>
          </p:cNvPr>
          <p:cNvSpPr>
            <a:spLocks noGrp="1"/>
          </p:cNvSpPr>
          <p:nvPr>
            <p:ph sz="quarter" idx="4"/>
          </p:nvPr>
        </p:nvSpPr>
        <p:spPr/>
        <p:txBody>
          <a:bodyPr/>
          <a:lstStyle/>
          <a:p>
            <a:r>
              <a:rPr lang="en-US" dirty="0"/>
              <a:t>“Smelly” code is less flexible;</a:t>
            </a:r>
          </a:p>
          <a:p>
            <a:r>
              <a:rPr lang="en-US" dirty="0"/>
              <a:t>Need to revert breaking change;</a:t>
            </a:r>
          </a:p>
          <a:p>
            <a:r>
              <a:rPr lang="en-US" dirty="0"/>
              <a:t>Can’t figure out how to use;</a:t>
            </a:r>
          </a:p>
          <a:p>
            <a:r>
              <a:rPr lang="en-US" dirty="0"/>
              <a:t>May have take over maintenance of old system;</a:t>
            </a:r>
          </a:p>
          <a:p>
            <a:r>
              <a:rPr lang="en-US" dirty="0"/>
              <a:t>Lose potential customers.</a:t>
            </a:r>
          </a:p>
        </p:txBody>
      </p:sp>
      <p:sp>
        <p:nvSpPr>
          <p:cNvPr id="7" name="Slide Number Placeholder 6">
            <a:extLst>
              <a:ext uri="{FF2B5EF4-FFF2-40B4-BE49-F238E27FC236}">
                <a16:creationId xmlns:a16="http://schemas.microsoft.com/office/drawing/2014/main" id="{3A24126E-ECF4-9C45-9CEB-B4B2602C4F4C}"/>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19</a:t>
            </a:fld>
            <a:endParaRPr lang="en-US" kern="1200">
              <a:solidFill>
                <a:prstClr val="black">
                  <a:tint val="75000"/>
                </a:prstClr>
              </a:solidFill>
              <a:latin typeface="Calibri" panose="020F0502020204030204"/>
            </a:endParaRPr>
          </a:p>
        </p:txBody>
      </p:sp>
      <p:sp>
        <p:nvSpPr>
          <p:cNvPr id="10" name="Refactoring Risks">
            <a:extLst>
              <a:ext uri="{FF2B5EF4-FFF2-40B4-BE49-F238E27FC236}">
                <a16:creationId xmlns:a16="http://schemas.microsoft.com/office/drawing/2014/main" id="{B6FF4BB0-B9E2-45E7-9305-04B47431732A}"/>
              </a:ext>
            </a:extLst>
          </p:cNvPr>
          <p:cNvSpPr txBox="1">
            <a:spLocks/>
          </p:cNvSpPr>
          <p:nvPr/>
        </p:nvSpPr>
        <p:spPr>
          <a:xfrm>
            <a:off x="643466" y="950524"/>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Technical Debts have costs (“interest” on the debt).</a:t>
            </a:r>
          </a:p>
        </p:txBody>
      </p:sp>
    </p:spTree>
    <p:extLst>
      <p:ext uri="{BB962C8B-B14F-4D97-AF65-F5344CB8AC3E}">
        <p14:creationId xmlns:p14="http://schemas.microsoft.com/office/powerpoint/2010/main" val="962259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Learning Goals"/>
          <p:cNvSpPr txBox="1">
            <a:spLocks noGrp="1"/>
          </p:cNvSpPr>
          <p:nvPr>
            <p:ph type="title"/>
          </p:nvPr>
        </p:nvSpPr>
        <p:spPr>
          <a:prstGeom prst="rect">
            <a:avLst/>
          </a:prstGeom>
        </p:spPr>
        <p:txBody>
          <a:bodyPr/>
          <a:lstStyle>
            <a:lvl1pPr defTabSz="1369804">
              <a:defRPr sz="4740" spc="-94"/>
            </a:lvl1pPr>
          </a:lstStyle>
          <a:p>
            <a:r>
              <a:t>Learning Goals</a:t>
            </a:r>
          </a:p>
        </p:txBody>
      </p:sp>
      <p:sp>
        <p:nvSpPr>
          <p:cNvPr id="139"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defRPr>
                <a:solidFill>
                  <a:srgbClr val="005493"/>
                </a:solidFill>
              </a:defRPr>
            </a:lvl1pPr>
          </a:lstStyle>
          <a:p>
            <a:r>
              <a:rPr dirty="0"/>
              <a:t>By the end of this lesson, you should be able to…</a:t>
            </a:r>
          </a:p>
        </p:txBody>
      </p:sp>
      <p:sp>
        <p:nvSpPr>
          <p:cNvPr id="140" name="Apply refactoring techniques to improve code quality…"/>
          <p:cNvSpPr txBox="1">
            <a:spLocks noGrp="1"/>
          </p:cNvSpPr>
          <p:nvPr>
            <p:ph type="body" idx="1"/>
          </p:nvPr>
        </p:nvSpPr>
        <p:spPr>
          <a:xfrm>
            <a:off x="643466" y="3500567"/>
            <a:ext cx="11717868" cy="4403207"/>
          </a:xfrm>
          <a:prstGeom prst="rect">
            <a:avLst/>
          </a:prstGeom>
        </p:spPr>
        <p:txBody>
          <a:bodyPr>
            <a:normAutofit lnSpcReduction="10000"/>
          </a:bodyPr>
          <a:lstStyle/>
          <a:p>
            <a:pPr marL="571500" indent="-571500">
              <a:buFont typeface="Arial" panose="020B0604020202020204" pitchFamily="34" charset="0"/>
              <a:buChar char="•"/>
            </a:pPr>
            <a:r>
              <a:rPr lang="en-US" dirty="0"/>
              <a:t>Define “refactoring” and give examples.</a:t>
            </a:r>
          </a:p>
          <a:p>
            <a:pPr marL="571500" indent="-571500">
              <a:buFont typeface="Arial" panose="020B0604020202020204" pitchFamily="34" charset="0"/>
              <a:buChar char="•"/>
            </a:pPr>
            <a:r>
              <a:rPr lang="en-US" dirty="0"/>
              <a:t>Explain how refactoring fits into an agile development process</a:t>
            </a:r>
          </a:p>
          <a:p>
            <a:pPr marL="571500" indent="-571500">
              <a:buFont typeface="Arial" panose="020B0604020202020204" pitchFamily="34" charset="0"/>
              <a:buChar char="•"/>
            </a:pPr>
            <a:r>
              <a:rPr lang="en-US" sz="4000" dirty="0">
                <a:solidFill>
                  <a:schemeClr val="tx1">
                    <a:lumMod val="50000"/>
                  </a:schemeClr>
                </a:solidFill>
              </a:rPr>
              <a:t>Define “technical debt” </a:t>
            </a:r>
          </a:p>
          <a:p>
            <a:pPr marL="571500" indent="-571500">
              <a:buFont typeface="Arial" panose="020B0604020202020204" pitchFamily="34" charset="0"/>
              <a:buChar char="•"/>
            </a:pPr>
            <a:r>
              <a:rPr lang="en-US" sz="4000" dirty="0">
                <a:solidFill>
                  <a:schemeClr val="tx1">
                    <a:lumMod val="50000"/>
                  </a:schemeClr>
                </a:solidFill>
              </a:rPr>
              <a:t>Suggest when it may be appropriate to accrue technical debt and when it may be appropriate to retire it.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Interest on Technical Debt Accrues over Time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20</a:t>
            </a:fld>
            <a:endParaRPr lang="en-US"/>
          </a:p>
        </p:txBody>
      </p:sp>
      <p:cxnSp>
        <p:nvCxnSpPr>
          <p:cNvPr id="11" name="Straight Arrow Connector 10">
            <a:extLst>
              <a:ext uri="{FF2B5EF4-FFF2-40B4-BE49-F238E27FC236}">
                <a16:creationId xmlns:a16="http://schemas.microsoft.com/office/drawing/2014/main" id="{26619D9A-ED88-4443-8AD4-6B1768385BA2}"/>
              </a:ext>
            </a:extLst>
          </p:cNvPr>
          <p:cNvCxnSpPr/>
          <p:nvPr/>
        </p:nvCxnSpPr>
        <p:spPr>
          <a:xfrm>
            <a:off x="2500313" y="5829300"/>
            <a:ext cx="811530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A124992-E07C-F544-99F8-40F9002EBFE1}"/>
              </a:ext>
            </a:extLst>
          </p:cNvPr>
          <p:cNvSpPr txBox="1"/>
          <p:nvPr/>
        </p:nvSpPr>
        <p:spPr>
          <a:xfrm>
            <a:off x="1443039" y="5186362"/>
            <a:ext cx="985838" cy="485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Cost</a:t>
            </a:r>
          </a:p>
        </p:txBody>
      </p:sp>
      <p:cxnSp>
        <p:nvCxnSpPr>
          <p:cNvPr id="15" name="Straight Connector 14">
            <a:extLst>
              <a:ext uri="{FF2B5EF4-FFF2-40B4-BE49-F238E27FC236}">
                <a16:creationId xmlns:a16="http://schemas.microsoft.com/office/drawing/2014/main" id="{B82E242A-A7DD-4044-833B-B4DCC4E78C7E}"/>
              </a:ext>
            </a:extLst>
          </p:cNvPr>
          <p:cNvCxnSpPr>
            <a:cxnSpLocks/>
          </p:cNvCxnSpPr>
          <p:nvPr/>
        </p:nvCxnSpPr>
        <p:spPr>
          <a:xfrm flipV="1">
            <a:off x="2743200" y="4143375"/>
            <a:ext cx="5529263" cy="1528763"/>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5FA0C3F-B3CF-3C43-B7CF-3A038917E813}"/>
              </a:ext>
            </a:extLst>
          </p:cNvPr>
          <p:cNvCxnSpPr>
            <a:cxnSpLocks/>
          </p:cNvCxnSpPr>
          <p:nvPr/>
        </p:nvCxnSpPr>
        <p:spPr>
          <a:xfrm>
            <a:off x="8281988" y="4152901"/>
            <a:ext cx="1462088" cy="1547812"/>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9234BE-9488-C14B-9BD4-2157D8F7236C}"/>
              </a:ext>
            </a:extLst>
          </p:cNvPr>
          <p:cNvCxnSpPr>
            <a:cxnSpLocks/>
          </p:cNvCxnSpPr>
          <p:nvPr/>
        </p:nvCxnSpPr>
        <p:spPr>
          <a:xfrm flipV="1">
            <a:off x="2524124" y="4043362"/>
            <a:ext cx="0" cy="18097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37C9CBA-438E-1F4B-BA12-5B050FCC25E9}"/>
              </a:ext>
            </a:extLst>
          </p:cNvPr>
          <p:cNvSpPr txBox="1"/>
          <p:nvPr/>
        </p:nvSpPr>
        <p:spPr>
          <a:xfrm>
            <a:off x="2767013" y="6153150"/>
            <a:ext cx="800101" cy="2571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Time</a:t>
            </a:r>
          </a:p>
        </p:txBody>
      </p:sp>
      <p:sp>
        <p:nvSpPr>
          <p:cNvPr id="23" name="TextBox 22">
            <a:extLst>
              <a:ext uri="{FF2B5EF4-FFF2-40B4-BE49-F238E27FC236}">
                <a16:creationId xmlns:a16="http://schemas.microsoft.com/office/drawing/2014/main" id="{3E551BA5-725A-9449-8867-6B1BE0FBDBC3}"/>
              </a:ext>
            </a:extLst>
          </p:cNvPr>
          <p:cNvSpPr txBox="1"/>
          <p:nvPr/>
        </p:nvSpPr>
        <p:spPr>
          <a:xfrm>
            <a:off x="5086350" y="5172075"/>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29" name="Group 28">
            <a:extLst>
              <a:ext uri="{FF2B5EF4-FFF2-40B4-BE49-F238E27FC236}">
                <a16:creationId xmlns:a16="http://schemas.microsoft.com/office/drawing/2014/main" id="{4C2F9DB7-CB05-D94C-86D1-DC7F7541304F}"/>
              </a:ext>
            </a:extLst>
          </p:cNvPr>
          <p:cNvGrpSpPr/>
          <p:nvPr/>
        </p:nvGrpSpPr>
        <p:grpSpPr>
          <a:xfrm>
            <a:off x="2538413" y="4772025"/>
            <a:ext cx="8205787" cy="280988"/>
            <a:chOff x="2538413" y="4772025"/>
            <a:chExt cx="8205787" cy="280988"/>
          </a:xfrm>
        </p:grpSpPr>
        <p:cxnSp>
          <p:nvCxnSpPr>
            <p:cNvPr id="24" name="Straight Connector 23">
              <a:extLst>
                <a:ext uri="{FF2B5EF4-FFF2-40B4-BE49-F238E27FC236}">
                  <a16:creationId xmlns:a16="http://schemas.microsoft.com/office/drawing/2014/main" id="{67624244-52D3-6B4F-BF3D-98135FE61C70}"/>
                </a:ext>
              </a:extLst>
            </p:cNvPr>
            <p:cNvCxnSpPr>
              <a:cxnSpLocks/>
            </p:cNvCxnSpPr>
            <p:nvPr/>
          </p:nvCxnSpPr>
          <p:spPr>
            <a:xfrm flipV="1">
              <a:off x="2538413" y="4872038"/>
              <a:ext cx="8205787" cy="180975"/>
            </a:xfrm>
            <a:prstGeom prst="line">
              <a:avLst/>
            </a:prstGeom>
            <a:ln w="12700">
              <a:solidFill>
                <a:schemeClr val="tx1"/>
              </a:solidFill>
              <a:prstDash val="dashDot"/>
              <a:tailEnd type="none"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1CFC967-8E60-2049-A4A5-44BBB3D7A96B}"/>
                </a:ext>
              </a:extLst>
            </p:cNvPr>
            <p:cNvSpPr txBox="1"/>
            <p:nvPr/>
          </p:nvSpPr>
          <p:spPr>
            <a:xfrm>
              <a:off x="2609852" y="4772025"/>
              <a:ext cx="2293936" cy="180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Break even point for cost</a:t>
              </a:r>
            </a:p>
          </p:txBody>
        </p:sp>
      </p:grpSp>
      <p:sp>
        <p:nvSpPr>
          <p:cNvPr id="28" name="TextBox 27">
            <a:extLst>
              <a:ext uri="{FF2B5EF4-FFF2-40B4-BE49-F238E27FC236}">
                <a16:creationId xmlns:a16="http://schemas.microsoft.com/office/drawing/2014/main" id="{552AC9B3-498D-5A4B-8655-09F46A544A07}"/>
              </a:ext>
            </a:extLst>
          </p:cNvPr>
          <p:cNvSpPr txBox="1"/>
          <p:nvPr/>
        </p:nvSpPr>
        <p:spPr>
          <a:xfrm rot="20844439">
            <a:off x="3734728" y="5258138"/>
            <a:ext cx="1473097" cy="352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Debt</a:t>
            </a:r>
          </a:p>
        </p:txBody>
      </p:sp>
      <p:sp>
        <p:nvSpPr>
          <p:cNvPr id="3" name="TextBox 2">
            <a:extLst>
              <a:ext uri="{FF2B5EF4-FFF2-40B4-BE49-F238E27FC236}">
                <a16:creationId xmlns:a16="http://schemas.microsoft.com/office/drawing/2014/main" id="{75CEBE44-CF4F-477B-801F-CF3790CEA28F}"/>
              </a:ext>
            </a:extLst>
          </p:cNvPr>
          <p:cNvSpPr txBox="1"/>
          <p:nvPr/>
        </p:nvSpPr>
        <p:spPr>
          <a:xfrm>
            <a:off x="6717883" y="6320966"/>
            <a:ext cx="3128210" cy="154220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600" dirty="0">
                <a:solidFill>
                  <a:schemeClr val="tx1"/>
                </a:solidFill>
              </a:rPr>
              <a:t>Invest time to paying off technical debt</a:t>
            </a:r>
          </a:p>
        </p:txBody>
      </p:sp>
      <p:sp>
        <p:nvSpPr>
          <p:cNvPr id="4" name="Arrow: Up 3">
            <a:extLst>
              <a:ext uri="{FF2B5EF4-FFF2-40B4-BE49-F238E27FC236}">
                <a16:creationId xmlns:a16="http://schemas.microsoft.com/office/drawing/2014/main" id="{F997CB4D-3A73-40A6-8547-A4FF263B4684}"/>
              </a:ext>
            </a:extLst>
          </p:cNvPr>
          <p:cNvSpPr/>
          <p:nvPr/>
        </p:nvSpPr>
        <p:spPr>
          <a:xfrm>
            <a:off x="8033882" y="4508334"/>
            <a:ext cx="496212" cy="1792454"/>
          </a:xfrm>
          <a:prstGeom prst="up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11336550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0319352" cy="6906582"/>
          </a:xfrm>
        </p:spPr>
        <p:txBody>
          <a:bodyPr>
            <a:normAutofit/>
          </a:bodyPr>
          <a:lstStyle/>
          <a:p>
            <a:r>
              <a:rPr lang="en-US" sz="3600" dirty="0"/>
              <a:t>Prototyping:</a:t>
            </a:r>
          </a:p>
          <a:p>
            <a:pPr lvl="1"/>
            <a:r>
              <a:rPr lang="en-US" sz="3600" dirty="0"/>
              <a:t>If code will be discarded, or drastically rewritten, don’t waste time perfecting it.</a:t>
            </a:r>
          </a:p>
          <a:p>
            <a:r>
              <a:rPr lang="en-US" sz="3600" dirty="0"/>
              <a:t>Getting a product out the door:</a:t>
            </a:r>
          </a:p>
          <a:p>
            <a:pPr lvl="1"/>
            <a:r>
              <a:rPr lang="en-US" sz="3600" dirty="0"/>
              <a:t>Time is often crucial in a competitive environment.</a:t>
            </a:r>
          </a:p>
          <a:p>
            <a:r>
              <a:rPr lang="en-US" sz="3600" dirty="0"/>
              <a:t>Fixing a critical failure:</a:t>
            </a:r>
          </a:p>
          <a:p>
            <a:pPr lvl="1"/>
            <a:r>
              <a:rPr lang="en-US" sz="3600" dirty="0"/>
              <a:t>People are waiting.</a:t>
            </a:r>
          </a:p>
          <a:p>
            <a:r>
              <a:rPr lang="en-US" sz="3600" dirty="0"/>
              <a:t>Maybe a simple algorithm is good enough:</a:t>
            </a:r>
          </a:p>
          <a:p>
            <a:pPr lvl="1"/>
            <a:r>
              <a:rPr lang="en-US" sz="3600" dirty="0"/>
              <a:t>“Premature optimization is the root of all evil”</a:t>
            </a:r>
          </a:p>
          <a:p>
            <a:pPr lvl="2"/>
            <a:r>
              <a:rPr lang="en-US" sz="3600" dirty="0"/>
              <a:t>Tony Hoare, Donald Knuth</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21</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894080" y="1193411"/>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Good Reasons to Go Into Technical Debt</a:t>
            </a:r>
          </a:p>
        </p:txBody>
      </p:sp>
    </p:spTree>
    <p:extLst>
      <p:ext uri="{BB962C8B-B14F-4D97-AF65-F5344CB8AC3E}">
        <p14:creationId xmlns:p14="http://schemas.microsoft.com/office/powerpoint/2010/main" val="35694876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1178858" cy="6188570"/>
          </a:xfrm>
        </p:spPr>
        <p:txBody>
          <a:bodyPr>
            <a:normAutofit/>
          </a:bodyPr>
          <a:lstStyle/>
          <a:p>
            <a:r>
              <a:rPr lang="en-US" sz="4000" dirty="0"/>
              <a:t>Total cost of ownership generally higher than implementation-level issues; harder to get out of choices of:</a:t>
            </a:r>
          </a:p>
          <a:p>
            <a:pPr lvl="1"/>
            <a:r>
              <a:rPr lang="en-US" sz="4000" dirty="0"/>
              <a:t>Language</a:t>
            </a:r>
          </a:p>
          <a:p>
            <a:pPr lvl="1"/>
            <a:r>
              <a:rPr lang="en-US" sz="4000" dirty="0"/>
              <a:t>Middleware frameworks</a:t>
            </a:r>
          </a:p>
          <a:p>
            <a:pPr lvl="1"/>
            <a:r>
              <a:rPr lang="en-US" sz="4000" dirty="0"/>
              <a:t>Deployment pipeline</a:t>
            </a:r>
          </a:p>
          <a:p>
            <a:r>
              <a:rPr lang="en-US" sz="4000" dirty="0"/>
              <a:t>Consider: What are the quality attributes that our software needs to ultimately satisfy, and how do these architectural decisions reflect those attributes?</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22</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47040" y="970174"/>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is Most Expensive</a:t>
            </a:r>
          </a:p>
        </p:txBody>
      </p:sp>
    </p:spTree>
    <p:extLst>
      <p:ext uri="{BB962C8B-B14F-4D97-AF65-F5344CB8AC3E}">
        <p14:creationId xmlns:p14="http://schemas.microsoft.com/office/powerpoint/2010/main" val="12923885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70621-AA5A-2041-BFFE-C1CB3037E0DF}"/>
              </a:ext>
            </a:extLst>
          </p:cNvPr>
          <p:cNvSpPr>
            <a:spLocks noGrp="1"/>
          </p:cNvSpPr>
          <p:nvPr>
            <p:ph type="title"/>
          </p:nvPr>
        </p:nvSpPr>
        <p:spPr>
          <a:xfrm>
            <a:off x="592667" y="880533"/>
            <a:ext cx="11717868" cy="764353"/>
          </a:xfrm>
        </p:spPr>
        <p:txBody>
          <a:bodyPr>
            <a:normAutofit fontScale="90000"/>
          </a:bodyPr>
          <a:lstStyle/>
          <a:p>
            <a:r>
              <a:rPr lang="en-US" dirty="0"/>
              <a:t>The Y2K bug is an example of architectural technical debt</a:t>
            </a:r>
          </a:p>
        </p:txBody>
      </p:sp>
      <p:sp>
        <p:nvSpPr>
          <p:cNvPr id="3" name="Text Placeholder 2">
            <a:extLst>
              <a:ext uri="{FF2B5EF4-FFF2-40B4-BE49-F238E27FC236}">
                <a16:creationId xmlns:a16="http://schemas.microsoft.com/office/drawing/2014/main" id="{7D89A8F2-0FD9-9243-9635-7571994751F2}"/>
              </a:ext>
            </a:extLst>
          </p:cNvPr>
          <p:cNvSpPr>
            <a:spLocks noGrp="1"/>
          </p:cNvSpPr>
          <p:nvPr>
            <p:ph type="body" sz="quarter" idx="21"/>
          </p:nvPr>
        </p:nvSpPr>
        <p:spPr/>
        <p:txBody>
          <a:bodyPr>
            <a:normAutofit/>
          </a:bodyPr>
          <a:lstStyle/>
          <a:p>
            <a:r>
              <a:rPr lang="en-US" dirty="0"/>
              <a:t>How many digits does it take to store a year?</a:t>
            </a:r>
          </a:p>
        </p:txBody>
      </p:sp>
      <p:pic>
        <p:nvPicPr>
          <p:cNvPr id="1026" name="Picture 2">
            <a:extLst>
              <a:ext uri="{FF2B5EF4-FFF2-40B4-BE49-F238E27FC236}">
                <a16:creationId xmlns:a16="http://schemas.microsoft.com/office/drawing/2014/main" id="{76EB90A8-A657-3545-BC00-942C4B95A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2966273"/>
            <a:ext cx="4605337" cy="63470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838BE25-7DAE-8542-933D-55875413D23B}"/>
              </a:ext>
            </a:extLst>
          </p:cNvPr>
          <p:cNvSpPr txBox="1"/>
          <p:nvPr/>
        </p:nvSpPr>
        <p:spPr>
          <a:xfrm>
            <a:off x="779572" y="7131402"/>
            <a:ext cx="4006740" cy="485602"/>
          </a:xfrm>
          <a:prstGeom prst="rect">
            <a:avLst/>
          </a:prstGeom>
          <a:solidFill>
            <a:schemeClr val="bg1"/>
          </a:solid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7093" tIns="27093" rIns="27093" bIns="27093" numCol="1" spcCol="38100" rtlCol="0" anchor="ctr">
            <a:spAutoFit/>
          </a:bodyPr>
          <a:lstStyle/>
          <a:p>
            <a:pPr marL="0" marR="0" indent="0" algn="ctr" defTabSz="173393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mn-lt"/>
                <a:ea typeface="+mn-ea"/>
                <a:cs typeface="+mn-cs"/>
                <a:sym typeface="Helvetica Neue"/>
              </a:rPr>
              <a:t>$24,847.09 in 2022 USD</a:t>
            </a:r>
          </a:p>
        </p:txBody>
      </p:sp>
      <p:sp>
        <p:nvSpPr>
          <p:cNvPr id="8" name="TextBox 7">
            <a:extLst>
              <a:ext uri="{FF2B5EF4-FFF2-40B4-BE49-F238E27FC236}">
                <a16:creationId xmlns:a16="http://schemas.microsoft.com/office/drawing/2014/main" id="{9E140FDB-5062-0B4D-AD91-69A9DD81D9EB}"/>
              </a:ext>
            </a:extLst>
          </p:cNvPr>
          <p:cNvSpPr txBox="1"/>
          <p:nvPr/>
        </p:nvSpPr>
        <p:spPr>
          <a:xfrm>
            <a:off x="5693569" y="3658107"/>
            <a:ext cx="6500812" cy="1569660"/>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dirty="0">
                <a:effectLst/>
                <a:latin typeface="Helvetica Neue" panose="02000503000000020004" pitchFamily="2" charset="0"/>
              </a:rPr>
              <a:t>“I just never imagined anyone would be using these systems 10 years later, let alone 20.”</a:t>
            </a:r>
          </a:p>
        </p:txBody>
      </p:sp>
      <p:sp>
        <p:nvSpPr>
          <p:cNvPr id="11" name="TextBox 10">
            <a:extLst>
              <a:ext uri="{FF2B5EF4-FFF2-40B4-BE49-F238E27FC236}">
                <a16:creationId xmlns:a16="http://schemas.microsoft.com/office/drawing/2014/main" id="{29C296AE-B8D2-A44D-9E20-99B5FDCCEDFE}"/>
              </a:ext>
            </a:extLst>
          </p:cNvPr>
          <p:cNvSpPr txBox="1"/>
          <p:nvPr/>
        </p:nvSpPr>
        <p:spPr>
          <a:xfrm>
            <a:off x="5707857" y="5224254"/>
            <a:ext cx="6500812" cy="58477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r"/>
            <a:r>
              <a:rPr lang="en-US" dirty="0">
                <a:solidFill>
                  <a:srgbClr val="3D3B49"/>
                </a:solidFill>
                <a:latin typeface="Guardian Sans Text"/>
              </a:rPr>
              <a:t>Philippe </a:t>
            </a:r>
            <a:r>
              <a:rPr lang="en-US" dirty="0" err="1">
                <a:solidFill>
                  <a:srgbClr val="3D3B49"/>
                </a:solidFill>
                <a:latin typeface="Guardian Sans Text"/>
              </a:rPr>
              <a:t>Kruchten</a:t>
            </a:r>
            <a:r>
              <a:rPr lang="en-US" dirty="0">
                <a:solidFill>
                  <a:srgbClr val="3D3B49"/>
                </a:solidFill>
                <a:latin typeface="Guardian Sans Text"/>
              </a:rPr>
              <a:t>, Robert Nord, </a:t>
            </a:r>
            <a:r>
              <a:rPr lang="en-US" dirty="0" err="1">
                <a:solidFill>
                  <a:srgbClr val="3D3B49"/>
                </a:solidFill>
                <a:latin typeface="Guardian Sans Text"/>
              </a:rPr>
              <a:t>Ipek</a:t>
            </a:r>
            <a:r>
              <a:rPr lang="en-US" dirty="0">
                <a:solidFill>
                  <a:srgbClr val="3D3B49"/>
                </a:solidFill>
                <a:latin typeface="Guardian Sans Text"/>
              </a:rPr>
              <a:t> </a:t>
            </a:r>
            <a:r>
              <a:rPr lang="en-US" dirty="0" err="1">
                <a:solidFill>
                  <a:srgbClr val="3D3B49"/>
                </a:solidFill>
                <a:latin typeface="Guardian Sans Text"/>
              </a:rPr>
              <a:t>Ozkaya</a:t>
            </a:r>
            <a:r>
              <a:rPr lang="en-US" dirty="0">
                <a:solidFill>
                  <a:srgbClr val="3D3B49"/>
                </a:solidFill>
                <a:latin typeface="Guardian Sans Text"/>
              </a:rPr>
              <a:t>:</a:t>
            </a:r>
          </a:p>
          <a:p>
            <a:pPr algn="r"/>
            <a:r>
              <a:rPr lang="en-US" dirty="0">
                <a:solidFill>
                  <a:srgbClr val="3D3B49"/>
                </a:solidFill>
                <a:latin typeface="Guardian Sans Text"/>
              </a:rPr>
              <a:t>“</a:t>
            </a:r>
            <a:r>
              <a:rPr lang="en-US" b="0" i="0" u="none" strike="noStrike" dirty="0">
                <a:solidFill>
                  <a:srgbClr val="3D3B49"/>
                </a:solidFill>
                <a:effectLst/>
                <a:latin typeface="Guardian Sans Text"/>
              </a:rPr>
              <a:t>Managing Technical Debt: Reducing Friction in Software Development”</a:t>
            </a:r>
          </a:p>
        </p:txBody>
      </p:sp>
    </p:spTree>
    <p:extLst>
      <p:ext uri="{BB962C8B-B14F-4D97-AF65-F5344CB8AC3E}">
        <p14:creationId xmlns:p14="http://schemas.microsoft.com/office/powerpoint/2010/main" val="4013871915"/>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24</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Evolving Languages bring Technical Debt</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pic>
        <p:nvPicPr>
          <p:cNvPr id="2" name="Picture 1">
            <a:extLst>
              <a:ext uri="{FF2B5EF4-FFF2-40B4-BE49-F238E27FC236}">
                <a16:creationId xmlns:a16="http://schemas.microsoft.com/office/drawing/2014/main" id="{4A6286C6-1731-9E48-839A-1536F26372E1}"/>
              </a:ext>
            </a:extLst>
          </p:cNvPr>
          <p:cNvPicPr>
            <a:picLocks noChangeAspect="1"/>
          </p:cNvPicPr>
          <p:nvPr/>
        </p:nvPicPr>
        <p:blipFill>
          <a:blip r:embed="rId4"/>
          <a:stretch>
            <a:fillRect/>
          </a:stretch>
        </p:blipFill>
        <p:spPr>
          <a:xfrm>
            <a:off x="146050" y="3168650"/>
            <a:ext cx="12712700" cy="3416300"/>
          </a:xfrm>
          <a:prstGeom prst="rect">
            <a:avLst/>
          </a:prstGeom>
        </p:spPr>
      </p:pic>
      <p:sp>
        <p:nvSpPr>
          <p:cNvPr id="3" name="TextBox 2">
            <a:extLst>
              <a:ext uri="{FF2B5EF4-FFF2-40B4-BE49-F238E27FC236}">
                <a16:creationId xmlns:a16="http://schemas.microsoft.com/office/drawing/2014/main" id="{54150D6B-11DD-744E-BF01-FF9D5FA954F3}"/>
              </a:ext>
            </a:extLst>
          </p:cNvPr>
          <p:cNvSpPr txBox="1"/>
          <p:nvPr/>
        </p:nvSpPr>
        <p:spPr>
          <a:xfrm>
            <a:off x="10786654" y="5923119"/>
            <a:ext cx="1643063" cy="10833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Classes</a:t>
            </a:r>
          </a:p>
          <a:p>
            <a:pPr algn="l"/>
            <a:r>
              <a:rPr lang="en-US" sz="3200" dirty="0">
                <a:solidFill>
                  <a:schemeClr val="tx1"/>
                </a:solidFill>
              </a:rPr>
              <a:t>Promises</a:t>
            </a:r>
          </a:p>
        </p:txBody>
      </p:sp>
      <p:sp>
        <p:nvSpPr>
          <p:cNvPr id="6" name="TextBox 5">
            <a:extLst>
              <a:ext uri="{FF2B5EF4-FFF2-40B4-BE49-F238E27FC236}">
                <a16:creationId xmlns:a16="http://schemas.microsoft.com/office/drawing/2014/main" id="{4F8B73E0-6C9A-784F-B670-6BC3B90E711F}"/>
              </a:ext>
            </a:extLst>
          </p:cNvPr>
          <p:cNvSpPr txBox="1"/>
          <p:nvPr/>
        </p:nvSpPr>
        <p:spPr>
          <a:xfrm>
            <a:off x="342900" y="7329486"/>
            <a:ext cx="8370026" cy="18798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PLUS:</a:t>
            </a:r>
          </a:p>
          <a:p>
            <a:pPr algn="l"/>
            <a:r>
              <a:rPr lang="en-US" sz="3200" dirty="0">
                <a:solidFill>
                  <a:schemeClr val="tx1"/>
                </a:solidFill>
              </a:rPr>
              <a:t>2016: ES7 (</a:t>
            </a:r>
            <a:r>
              <a:rPr lang="en-US" sz="3200" dirty="0" err="1">
                <a:solidFill>
                  <a:schemeClr val="tx1"/>
                </a:solidFill>
              </a:rPr>
              <a:t>Array.includes</a:t>
            </a:r>
            <a:r>
              <a:rPr lang="en-US" sz="3200" dirty="0">
                <a:solidFill>
                  <a:schemeClr val="tx1"/>
                </a:solidFill>
              </a:rPr>
              <a:t>)</a:t>
            </a:r>
          </a:p>
          <a:p>
            <a:pPr algn="l"/>
            <a:r>
              <a:rPr lang="en-US" sz="3200" dirty="0">
                <a:solidFill>
                  <a:schemeClr val="tx1"/>
                </a:solidFill>
              </a:rPr>
              <a:t>2017: ES8 (Async/Await)</a:t>
            </a:r>
          </a:p>
          <a:p>
            <a:pPr algn="l"/>
            <a:r>
              <a:rPr lang="en-US" sz="3200" dirty="0">
                <a:solidFill>
                  <a:schemeClr val="tx1"/>
                </a:solidFill>
              </a:rPr>
              <a:t>2018: ES9 (rest/spread operator, async iterators)</a:t>
            </a:r>
          </a:p>
        </p:txBody>
      </p:sp>
    </p:spTree>
    <p:extLst>
      <p:ext uri="{BB962C8B-B14F-4D97-AF65-F5344CB8AC3E}">
        <p14:creationId xmlns:p14="http://schemas.microsoft.com/office/powerpoint/2010/main" val="17362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25</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D827300-8674-FA49-AA99-EAA4CD854347}"/>
              </a:ext>
            </a:extLst>
          </p:cNvPr>
          <p:cNvPicPr>
            <a:picLocks noChangeAspect="1"/>
          </p:cNvPicPr>
          <p:nvPr/>
        </p:nvPicPr>
        <p:blipFill>
          <a:blip r:embed="rId3"/>
          <a:stretch>
            <a:fillRect/>
          </a:stretch>
        </p:blipFill>
        <p:spPr>
          <a:xfrm>
            <a:off x="307975" y="2128837"/>
            <a:ext cx="9474200" cy="8267700"/>
          </a:xfrm>
          <a:prstGeom prst="rect">
            <a:avLst/>
          </a:prstGeom>
        </p:spPr>
      </p:pic>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https://www.fastcompany.com/3028778/why-facebook-invented-a-new-php-derived-language-called-hack</a:t>
            </a:r>
            <a:r>
              <a:rPr lang="en-US" dirty="0">
                <a:solidFill>
                  <a:schemeClr val="tx1"/>
                </a:solidFill>
              </a:rPr>
              <a:t> </a:t>
            </a:r>
          </a:p>
        </p:txBody>
      </p:sp>
    </p:spTree>
    <p:extLst>
      <p:ext uri="{BB962C8B-B14F-4D97-AF65-F5344CB8AC3E}">
        <p14:creationId xmlns:p14="http://schemas.microsoft.com/office/powerpoint/2010/main" val="42697222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26</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Instagram</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3" y="9038281"/>
            <a:ext cx="6500812"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4"/>
              </a:rPr>
              <a:t>https://thenewstack.io/instagram-makes-smooth-move-python-3/</a:t>
            </a:r>
            <a:r>
              <a:rPr lang="en-US" dirty="0">
                <a:solidFill>
                  <a:schemeClr val="tx1"/>
                </a:solidFill>
              </a:rPr>
              <a:t> </a:t>
            </a:r>
          </a:p>
        </p:txBody>
      </p:sp>
      <p:pic>
        <p:nvPicPr>
          <p:cNvPr id="2050" name="Picture 2">
            <a:extLst>
              <a:ext uri="{FF2B5EF4-FFF2-40B4-BE49-F238E27FC236}">
                <a16:creationId xmlns:a16="http://schemas.microsoft.com/office/drawing/2014/main" id="{950A42D5-0CD3-CC46-BF57-27F48D4D36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0251" y="2221148"/>
            <a:ext cx="11015403" cy="619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0083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p:txBody>
          <a:bodyPr>
            <a:normAutofit/>
          </a:bodyPr>
          <a:lstStyle/>
          <a:p>
            <a:r>
              <a:rPr lang="en-US" dirty="0"/>
              <a:t>Set aside time to pay off technical debt:</a:t>
            </a:r>
          </a:p>
          <a:p>
            <a:pPr lvl="1"/>
            <a:r>
              <a:rPr lang="en-US" dirty="0"/>
              <a:t>Google has (had?) “20%-time” for tasks such as this.</a:t>
            </a:r>
          </a:p>
          <a:p>
            <a:r>
              <a:rPr lang="en-US" dirty="0"/>
              <a:t>A new initiative can take on some technical debt:</a:t>
            </a:r>
          </a:p>
          <a:p>
            <a:pPr lvl="1"/>
            <a:r>
              <a:rPr lang="en-US" dirty="0"/>
              <a:t>Refactoring at the start of a project.</a:t>
            </a:r>
          </a:p>
          <a:p>
            <a:r>
              <a:rPr lang="en-US" dirty="0"/>
              <a:t>Don’t keep on putting off!</a:t>
            </a:r>
          </a:p>
          <a:p>
            <a:pPr lvl="1"/>
            <a:r>
              <a:rPr lang="en-US" dirty="0"/>
              <a:t>When a crisis hits, it’s too late;</a:t>
            </a:r>
          </a:p>
          <a:p>
            <a:pPr lvl="1" fontAlgn="base"/>
            <a:r>
              <a:rPr lang="en-US" dirty="0"/>
              <a:t>Hasty fixes to unmaintainable code multiplies problems;</a:t>
            </a:r>
          </a:p>
          <a:p>
            <a:pPr lvl="1" fontAlgn="base"/>
            <a:r>
              <a:rPr lang="en-US" dirty="0"/>
              <a:t>Eventually mounting technical debt can bury the team.</a:t>
            </a:r>
          </a:p>
          <a:p>
            <a:pPr lvl="1"/>
            <a:endParaRPr lang="en-US" dirty="0"/>
          </a:p>
          <a:p>
            <a:pPr lvl="1"/>
            <a:endParaRPr lang="en-US" dirty="0"/>
          </a:p>
        </p:txBody>
      </p:sp>
      <p:sp>
        <p:nvSpPr>
          <p:cNvPr id="5" name="Content Placeholder 4">
            <a:extLst>
              <a:ext uri="{FF2B5EF4-FFF2-40B4-BE49-F238E27FC236}">
                <a16:creationId xmlns:a16="http://schemas.microsoft.com/office/drawing/2014/main" id="{D6E26061-70E3-774E-89C2-35D13AF36CF7}"/>
              </a:ext>
            </a:extLst>
          </p:cNvPr>
          <p:cNvSpPr>
            <a:spLocks noGrp="1"/>
          </p:cNvSpPr>
          <p:nvPr>
            <p:ph sz="half" idx="2"/>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27</a:t>
            </a:fld>
            <a:endParaRPr lang="en-US" kern="1200">
              <a:solidFill>
                <a:prstClr val="black">
                  <a:tint val="75000"/>
                </a:prstClr>
              </a:solidFill>
              <a:latin typeface="Calibri" panose="020F0502020204030204"/>
            </a:endParaRPr>
          </a:p>
        </p:txBody>
      </p:sp>
      <p:grpSp>
        <p:nvGrpSpPr>
          <p:cNvPr id="12" name="Group 11">
            <a:extLst>
              <a:ext uri="{FF2B5EF4-FFF2-40B4-BE49-F238E27FC236}">
                <a16:creationId xmlns:a16="http://schemas.microsoft.com/office/drawing/2014/main" id="{A8E0E2F8-E169-BD42-A76A-A698DFB85F02}"/>
              </a:ext>
              <a:ext uri="{C183D7F6-B498-43B3-948B-1728B52AA6E4}">
                <adec:decorative xmlns:adec="http://schemas.microsoft.com/office/drawing/2017/decorative" val="1"/>
              </a:ext>
            </a:extLst>
          </p:cNvPr>
          <p:cNvGrpSpPr/>
          <p:nvPr/>
        </p:nvGrpSpPr>
        <p:grpSpPr>
          <a:xfrm>
            <a:off x="7268005" y="3697582"/>
            <a:ext cx="2967475" cy="3594021"/>
            <a:chOff x="6813755" y="2323482"/>
            <a:chExt cx="2782008" cy="3369395"/>
          </a:xfrm>
        </p:grpSpPr>
        <p:sp>
          <p:nvSpPr>
            <p:cNvPr id="6" name="Triangle 5">
              <a:extLst>
                <a:ext uri="{FF2B5EF4-FFF2-40B4-BE49-F238E27FC236}">
                  <a16:creationId xmlns:a16="http://schemas.microsoft.com/office/drawing/2014/main" id="{46C9E648-90DE-7340-B04A-41A1EFCF32C7}"/>
                </a:ext>
              </a:extLst>
            </p:cNvPr>
            <p:cNvSpPr/>
            <p:nvPr/>
          </p:nvSpPr>
          <p:spPr>
            <a:xfrm>
              <a:off x="6813755" y="5029200"/>
              <a:ext cx="1796845" cy="66367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7" name="Rounded Rectangle 6">
              <a:extLst>
                <a:ext uri="{FF2B5EF4-FFF2-40B4-BE49-F238E27FC236}">
                  <a16:creationId xmlns:a16="http://schemas.microsoft.com/office/drawing/2014/main" id="{42B2F8A3-8342-6943-BA81-9EF408CA90F3}"/>
                </a:ext>
              </a:extLst>
            </p:cNvPr>
            <p:cNvSpPr/>
            <p:nvPr/>
          </p:nvSpPr>
          <p:spPr>
            <a:xfrm rot="1735072">
              <a:off x="8269802" y="4443517"/>
              <a:ext cx="934819" cy="1091381"/>
            </a:xfrm>
            <a:prstGeom prst="roundRect">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8" name="Chord 7">
              <a:extLst>
                <a:ext uri="{FF2B5EF4-FFF2-40B4-BE49-F238E27FC236}">
                  <a16:creationId xmlns:a16="http://schemas.microsoft.com/office/drawing/2014/main" id="{F415538E-AA14-E94E-B65A-43DF58A9544B}"/>
                </a:ext>
              </a:extLst>
            </p:cNvPr>
            <p:cNvSpPr/>
            <p:nvPr/>
          </p:nvSpPr>
          <p:spPr>
            <a:xfrm rot="19194776">
              <a:off x="7315844" y="4110037"/>
              <a:ext cx="1149631" cy="870155"/>
            </a:xfrm>
            <a:prstGeom prst="chord">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9" name="Rectangle 8">
              <a:extLst>
                <a:ext uri="{FF2B5EF4-FFF2-40B4-BE49-F238E27FC236}">
                  <a16:creationId xmlns:a16="http://schemas.microsoft.com/office/drawing/2014/main" id="{1645062D-1ACC-8042-BA71-4DBB712268C0}"/>
                </a:ext>
              </a:extLst>
            </p:cNvPr>
            <p:cNvSpPr/>
            <p:nvPr/>
          </p:nvSpPr>
          <p:spPr>
            <a:xfrm rot="547570">
              <a:off x="6841495" y="3734403"/>
              <a:ext cx="2593795" cy="55680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0" name="Plaque 9">
              <a:extLst>
                <a:ext uri="{FF2B5EF4-FFF2-40B4-BE49-F238E27FC236}">
                  <a16:creationId xmlns:a16="http://schemas.microsoft.com/office/drawing/2014/main" id="{47754DCA-63BB-A44D-8178-F09F603A5F00}"/>
                </a:ext>
              </a:extLst>
            </p:cNvPr>
            <p:cNvSpPr/>
            <p:nvPr/>
          </p:nvSpPr>
          <p:spPr>
            <a:xfrm rot="507010">
              <a:off x="8375159" y="2792401"/>
              <a:ext cx="1166352" cy="1064112"/>
            </a:xfrm>
            <a:prstGeom prst="plaqu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1" name="Oval 10">
              <a:extLst>
                <a:ext uri="{FF2B5EF4-FFF2-40B4-BE49-F238E27FC236}">
                  <a16:creationId xmlns:a16="http://schemas.microsoft.com/office/drawing/2014/main" id="{7C4D0FF9-026C-4045-ABE9-931E135AEE3A}"/>
                </a:ext>
              </a:extLst>
            </p:cNvPr>
            <p:cNvSpPr/>
            <p:nvPr/>
          </p:nvSpPr>
          <p:spPr>
            <a:xfrm>
              <a:off x="9048132" y="2323482"/>
              <a:ext cx="547631" cy="521729"/>
            </a:xfrm>
            <a:prstGeom prst="ellipse">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grpSp>
      <p:pic>
        <p:nvPicPr>
          <p:cNvPr id="2050" name="Picture 2">
            <a:extLst>
              <a:ext uri="{FF2B5EF4-FFF2-40B4-BE49-F238E27FC236}">
                <a16:creationId xmlns:a16="http://schemas.microsoft.com/office/drawing/2014/main" id="{3EBB489A-47FD-0043-809B-C7C336C23CE9}"/>
              </a:ext>
              <a:ext uri="{C183D7F6-B498-43B3-948B-1728B52AA6E4}">
                <adec:decorative xmlns:adec="http://schemas.microsoft.com/office/drawing/2017/decorative" val="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083431" y="5516722"/>
            <a:ext cx="1625600" cy="173397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1444155"/>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Retire Technical Debt at Leisure</a:t>
            </a:r>
          </a:p>
        </p:txBody>
      </p:sp>
    </p:spTree>
    <p:extLst>
      <p:ext uri="{BB962C8B-B14F-4D97-AF65-F5344CB8AC3E}">
        <p14:creationId xmlns:p14="http://schemas.microsoft.com/office/powerpoint/2010/main" val="6017101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normAutofit/>
          </a:bodyPr>
          <a:lstStyle/>
          <a:p>
            <a:r>
              <a:rPr lang="en-US" sz="4400" b="1" dirty="0">
                <a:solidFill>
                  <a:schemeClr val="tx1"/>
                </a:solidFill>
                <a:latin typeface="Helvetica Neue"/>
                <a:cs typeface="Helvetica" panose="020B0604020202020204" pitchFamily="34" charset="0"/>
              </a:rPr>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a:xfrm>
            <a:off x="894080" y="2133561"/>
            <a:ext cx="11464608" cy="6188570"/>
          </a:xfrm>
        </p:spPr>
        <p:txBody>
          <a:bodyPr>
            <a:normAutofit/>
          </a:bodyPr>
          <a:lstStyle/>
          <a:p>
            <a:r>
              <a:rPr lang="en-US" sz="4000" dirty="0"/>
              <a:t>You should now be able to:</a:t>
            </a:r>
          </a:p>
          <a:p>
            <a:pPr marL="1059195" lvl="1" indent="-571500"/>
            <a:r>
              <a:rPr lang="en-US" sz="3973" dirty="0"/>
              <a:t>Define “refactoring” and give examples.</a:t>
            </a:r>
          </a:p>
          <a:p>
            <a:pPr marL="1059195" lvl="1" indent="-571500"/>
            <a:r>
              <a:rPr lang="en-US" sz="3973" dirty="0"/>
              <a:t>Explain how refactoring fits into an agile development process</a:t>
            </a:r>
          </a:p>
          <a:p>
            <a:pPr marL="1059195" lvl="1" indent="-571500"/>
            <a:r>
              <a:rPr lang="en-US" sz="3573" dirty="0">
                <a:solidFill>
                  <a:schemeClr val="tx1">
                    <a:lumMod val="50000"/>
                  </a:schemeClr>
                </a:solidFill>
              </a:rPr>
              <a:t>Define “technical debt” </a:t>
            </a:r>
          </a:p>
          <a:p>
            <a:pPr marL="1059195" lvl="1" indent="-571500"/>
            <a:r>
              <a:rPr lang="en-US" sz="3573" dirty="0">
                <a:solidFill>
                  <a:schemeClr val="tx1">
                    <a:lumMod val="50000"/>
                  </a:schemeClr>
                </a:solidFill>
              </a:rPr>
              <a:t>Suggest when it may be appropriate to accrue technical debt and when it may be appropriate to retire it.</a:t>
            </a:r>
          </a:p>
          <a:p>
            <a:endParaRPr lang="en-US" sz="4000" dirty="0"/>
          </a:p>
          <a:p>
            <a:pPr marL="0" indent="0">
              <a:buNone/>
            </a:pPr>
            <a:endParaRPr lang="en-US" sz="4000"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pPr defTabSz="975390" hangingPunct="1"/>
            <a:fld id="{86CB4B4D-7CA3-9044-876B-883B54F8677D}" type="slidenum">
              <a:rPr lang="en-US" kern="1200">
                <a:solidFill>
                  <a:prstClr val="black">
                    <a:tint val="75000"/>
                  </a:prstClr>
                </a:solidFill>
                <a:latin typeface="Calibri" panose="020F0502020204030204"/>
              </a:rPr>
              <a:pPr defTabSz="975390" hangingPunct="1"/>
              <a:t>28</a:t>
            </a:fld>
            <a:endParaRPr lang="en-US" kern="1200">
              <a:solidFill>
                <a:prstClr val="black">
                  <a:tint val="75000"/>
                </a:prstClr>
              </a:solidFill>
              <a:latin typeface="Calibri" panose="020F0502020204030204"/>
            </a:endParaRPr>
          </a:p>
        </p:txBody>
      </p:sp>
    </p:spTree>
    <p:extLst>
      <p:ext uri="{BB962C8B-B14F-4D97-AF65-F5344CB8AC3E}">
        <p14:creationId xmlns:p14="http://schemas.microsoft.com/office/powerpoint/2010/main" val="2643922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5F78-ADBD-4662-99C4-8E5ADE9F1BD7}"/>
              </a:ext>
            </a:extLst>
          </p:cNvPr>
          <p:cNvSpPr>
            <a:spLocks noGrp="1"/>
          </p:cNvSpPr>
          <p:nvPr>
            <p:ph type="title"/>
          </p:nvPr>
        </p:nvSpPr>
        <p:spPr/>
        <p:txBody>
          <a:bodyPr/>
          <a:lstStyle/>
          <a:p>
            <a:r>
              <a:rPr lang="en-US" dirty="0"/>
              <a:t>Part 1: Refactoring</a:t>
            </a:r>
          </a:p>
        </p:txBody>
      </p:sp>
    </p:spTree>
    <p:extLst>
      <p:ext uri="{BB962C8B-B14F-4D97-AF65-F5344CB8AC3E}">
        <p14:creationId xmlns:p14="http://schemas.microsoft.com/office/powerpoint/2010/main" val="150795655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factoring"/>
          <p:cNvSpPr txBox="1">
            <a:spLocks noGrp="1"/>
          </p:cNvSpPr>
          <p:nvPr>
            <p:ph type="title"/>
          </p:nvPr>
        </p:nvSpPr>
        <p:spPr>
          <a:prstGeom prst="rect">
            <a:avLst/>
          </a:prstGeom>
        </p:spPr>
        <p:txBody>
          <a:bodyPr/>
          <a:lstStyle>
            <a:lvl1pPr defTabSz="1369804">
              <a:defRPr sz="4740" spc="-94"/>
            </a:lvl1pPr>
          </a:lstStyle>
          <a:p>
            <a:r>
              <a:t>Refactoring</a:t>
            </a:r>
          </a:p>
        </p:txBody>
      </p:sp>
      <p:sp>
        <p:nvSpPr>
          <p:cNvPr id="143" name="Slide Subtitle"/>
          <p:cNvSpPr txBox="1">
            <a:spLocks noGrp="1"/>
          </p:cNvSpPr>
          <p:nvPr>
            <p:ph type="body" idx="21"/>
          </p:nvPr>
        </p:nvSpPr>
        <p:spPr>
          <a:prstGeom prst="rect">
            <a:avLst/>
          </a:prstGeom>
        </p:spPr>
        <p:txBody>
          <a:bodyPr>
            <a:normAutofit lnSpcReduction="10000"/>
          </a:bodyPr>
          <a:lstStyle/>
          <a:p>
            <a:endParaRPr/>
          </a:p>
        </p:txBody>
      </p:sp>
      <p:sp>
        <p:nvSpPr>
          <p:cNvPr id="144" name="refactoring is the process of applying transformations (refactorings) to a program, with the goal of improving its design…"/>
          <p:cNvSpPr txBox="1">
            <a:spLocks noGrp="1"/>
          </p:cNvSpPr>
          <p:nvPr>
            <p:ph type="body" idx="1"/>
          </p:nvPr>
        </p:nvSpPr>
        <p:spPr>
          <a:xfrm>
            <a:off x="643466" y="3485069"/>
            <a:ext cx="11717868" cy="5612436"/>
          </a:xfrm>
          <a:prstGeom prst="rect">
            <a:avLst/>
          </a:prstGeom>
        </p:spPr>
        <p:txBody>
          <a:bodyPr>
            <a:noAutofit/>
          </a:bodyPr>
          <a:lstStyle/>
          <a:p>
            <a:pPr marL="393192" indent="-393192" defTabSz="1491179">
              <a:spcBef>
                <a:spcPts val="800"/>
              </a:spcBef>
              <a:defRPr sz="2494"/>
            </a:pPr>
            <a:r>
              <a:rPr lang="en-US" sz="3200" b="1" dirty="0">
                <a:solidFill>
                  <a:srgbClr val="011993"/>
                </a:solidFill>
              </a:rPr>
              <a:t>Refactoring</a:t>
            </a:r>
            <a:r>
              <a:rPr lang="en-US" sz="3200" dirty="0"/>
              <a:t> </a:t>
            </a:r>
            <a:r>
              <a:rPr sz="3200" dirty="0"/>
              <a:t>is the process of applying transformations (</a:t>
            </a:r>
            <a:r>
              <a:rPr sz="3200" dirty="0" err="1"/>
              <a:t>refactorings</a:t>
            </a:r>
            <a:r>
              <a:rPr sz="3200" dirty="0"/>
              <a:t>) to a program, </a:t>
            </a:r>
            <a:r>
              <a:rPr lang="en-US" sz="2800" dirty="0"/>
              <a:t>but the internal structure of the system is improved</a:t>
            </a:r>
            <a:endParaRPr sz="3200" dirty="0"/>
          </a:p>
          <a:p>
            <a:pPr marL="393192" indent="-393192" defTabSz="1491179">
              <a:spcBef>
                <a:spcPts val="800"/>
              </a:spcBef>
              <a:defRPr sz="2494"/>
            </a:pPr>
            <a:r>
              <a:rPr lang="en-US" sz="3200" dirty="0"/>
              <a:t>Goals</a:t>
            </a:r>
            <a:r>
              <a:rPr sz="3200" dirty="0"/>
              <a:t>:</a:t>
            </a:r>
          </a:p>
          <a:p>
            <a:pPr marL="917447" lvl="1" indent="-393192" defTabSz="1491179">
              <a:spcBef>
                <a:spcPts val="800"/>
              </a:spcBef>
              <a:buChar char="-"/>
              <a:defRPr sz="2494"/>
            </a:pPr>
            <a:r>
              <a:rPr sz="3200" dirty="0"/>
              <a:t>keep program readable, understandable, and maintainable</a:t>
            </a:r>
          </a:p>
          <a:p>
            <a:pPr marL="917447" lvl="1" indent="-393192" defTabSz="1491179">
              <a:spcBef>
                <a:spcPts val="800"/>
              </a:spcBef>
              <a:buChar char="-"/>
              <a:defRPr sz="2494"/>
            </a:pPr>
            <a:r>
              <a:rPr sz="3200" dirty="0"/>
              <a:t>by eliminating small problems soon, you can avoid big trouble later</a:t>
            </a:r>
          </a:p>
          <a:p>
            <a:pPr marL="393192" indent="-393192" defTabSz="1491179">
              <a:spcBef>
                <a:spcPts val="800"/>
              </a:spcBef>
              <a:defRPr sz="2494"/>
            </a:pPr>
            <a:r>
              <a:rPr lang="en-US" sz="3200" dirty="0"/>
              <a:t>Characteristics</a:t>
            </a:r>
            <a:r>
              <a:rPr sz="3200" dirty="0"/>
              <a:t>:</a:t>
            </a:r>
          </a:p>
          <a:p>
            <a:pPr marL="917447" lvl="1" indent="-393192" defTabSz="1491179">
              <a:spcBef>
                <a:spcPts val="800"/>
              </a:spcBef>
              <a:buChar char="-"/>
              <a:defRPr sz="2494"/>
            </a:pPr>
            <a:r>
              <a:rPr sz="3200" b="1" dirty="0">
                <a:solidFill>
                  <a:srgbClr val="011993"/>
                </a:solidFill>
              </a:rPr>
              <a:t>behavior-preserving</a:t>
            </a:r>
            <a:r>
              <a:rPr sz="3200" dirty="0"/>
              <a:t>: make sure the program works after each step</a:t>
            </a:r>
          </a:p>
          <a:p>
            <a:pPr marL="917447" lvl="1" indent="-393192" defTabSz="1491179">
              <a:spcBef>
                <a:spcPts val="800"/>
              </a:spcBef>
              <a:buChar char="-"/>
              <a:defRPr sz="2494" b="1">
                <a:solidFill>
                  <a:srgbClr val="011993"/>
                </a:solidFill>
              </a:defRPr>
            </a:pPr>
            <a:r>
              <a:rPr sz="3200" dirty="0"/>
              <a:t>small steps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Example Refactoring"/>
          <p:cNvSpPr txBox="1">
            <a:spLocks noGrp="1"/>
          </p:cNvSpPr>
          <p:nvPr>
            <p:ph type="title"/>
          </p:nvPr>
        </p:nvSpPr>
        <p:spPr>
          <a:prstGeom prst="rect">
            <a:avLst/>
          </a:prstGeom>
        </p:spPr>
        <p:txBody>
          <a:bodyPr/>
          <a:lstStyle>
            <a:lvl1pPr defTabSz="1369804">
              <a:defRPr sz="4740" spc="-94"/>
            </a:lvl1pPr>
          </a:lstStyle>
          <a:p>
            <a:r>
              <a:t>Example Refactoring</a:t>
            </a:r>
          </a:p>
        </p:txBody>
      </p:sp>
      <p:sp>
        <p:nvSpPr>
          <p:cNvPr id="175" name="Consolidating duplicate conditional fragment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Consolidating duplicate conditional fragments</a:t>
            </a:r>
          </a:p>
        </p:txBody>
      </p:sp>
      <p:sp>
        <p:nvSpPr>
          <p:cNvPr id="176" name="if (isSpecialDeal()) {…"/>
          <p:cNvSpPr txBox="1"/>
          <p:nvPr/>
        </p:nvSpPr>
        <p:spPr>
          <a:xfrm>
            <a:off x="912505" y="4303606"/>
            <a:ext cx="4639631" cy="30005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a:solidFill>
                  <a:srgbClr val="011480"/>
                </a:solidFill>
              </a:rPr>
              <a:t>if </a:t>
            </a:r>
            <a:r>
              <a:t>(isSpecialDeal()) {</a:t>
            </a:r>
          </a:p>
          <a:p>
            <a:pPr algn="l" defTabSz="325120">
              <a:defRPr sz="2400">
                <a:solidFill>
                  <a:srgbClr val="000000"/>
                </a:solidFill>
                <a:latin typeface="Courier"/>
                <a:ea typeface="Courier"/>
                <a:cs typeface="Courier"/>
                <a:sym typeface="Courier"/>
              </a:defRPr>
            </a:pPr>
            <a:r>
              <a:t>    total = price * </a:t>
            </a:r>
            <a:r>
              <a:rPr>
                <a:solidFill>
                  <a:srgbClr val="0433FF"/>
                </a:solidFill>
              </a:rPr>
              <a:t>0.95</a:t>
            </a:r>
            <a:r>
              <a:t>;</a:t>
            </a:r>
          </a:p>
          <a:p>
            <a:pPr algn="l" defTabSz="325120">
              <a:defRPr sz="2400">
                <a:solidFill>
                  <a:srgbClr val="000000"/>
                </a:solidFill>
                <a:latin typeface="Courier"/>
                <a:ea typeface="Courier"/>
                <a:cs typeface="Courier"/>
                <a:sym typeface="Courier"/>
              </a:defRPr>
            </a:pPr>
            <a:r>
              <a:t>    send()</a:t>
            </a:r>
          </a:p>
          <a:p>
            <a:pPr algn="l" defTabSz="325120">
              <a:defRPr sz="2400" b="1">
                <a:solidFill>
                  <a:srgbClr val="011480"/>
                </a:solidFill>
                <a:latin typeface="Courier"/>
                <a:ea typeface="Courier"/>
                <a:cs typeface="Courier"/>
                <a:sym typeface="Courier"/>
              </a:defRPr>
            </a:pPr>
            <a:r>
              <a:rPr b="0">
                <a:solidFill>
                  <a:srgbClr val="000000"/>
                </a:solidFill>
              </a:rPr>
              <a:t>} </a:t>
            </a:r>
            <a:r>
              <a:t>else </a:t>
            </a:r>
            <a:r>
              <a:rPr b="0">
                <a:solidFill>
                  <a:srgbClr val="000000"/>
                </a:solidFill>
              </a:rPr>
              <a:t>{</a:t>
            </a:r>
          </a:p>
          <a:p>
            <a:pPr algn="l" defTabSz="325120">
              <a:defRPr sz="2400">
                <a:solidFill>
                  <a:srgbClr val="000000"/>
                </a:solidFill>
                <a:latin typeface="Courier"/>
                <a:ea typeface="Courier"/>
                <a:cs typeface="Courier"/>
                <a:sym typeface="Courier"/>
              </a:defRPr>
            </a:pPr>
            <a:r>
              <a:t>    total = price * </a:t>
            </a:r>
            <a:r>
              <a:rPr>
                <a:solidFill>
                  <a:srgbClr val="0433FF"/>
                </a:solidFill>
              </a:rPr>
              <a:t>0.98</a:t>
            </a:r>
            <a:r>
              <a:t>;</a:t>
            </a:r>
          </a:p>
          <a:p>
            <a:pPr algn="l" defTabSz="325120">
              <a:defRPr sz="2400">
                <a:solidFill>
                  <a:srgbClr val="000000"/>
                </a:solidFill>
                <a:latin typeface="Courier"/>
                <a:ea typeface="Courier"/>
                <a:cs typeface="Courier"/>
                <a:sym typeface="Courier"/>
              </a:defRPr>
            </a:pPr>
            <a:r>
              <a:t>    send()</a:t>
            </a:r>
          </a:p>
          <a:p>
            <a:pPr algn="l" defTabSz="325120">
              <a:defRPr sz="2400">
                <a:solidFill>
                  <a:srgbClr val="000000"/>
                </a:solidFill>
                <a:latin typeface="Courier"/>
                <a:ea typeface="Courier"/>
                <a:cs typeface="Courier"/>
                <a:sym typeface="Courier"/>
              </a:defRPr>
            </a:pPr>
            <a:r>
              <a:t>}</a:t>
            </a:r>
          </a:p>
        </p:txBody>
      </p:sp>
      <p:sp>
        <p:nvSpPr>
          <p:cNvPr id="177" name="if (isSpecialDeal()) {…"/>
          <p:cNvSpPr txBox="1"/>
          <p:nvPr/>
        </p:nvSpPr>
        <p:spPr>
          <a:xfrm>
            <a:off x="7364105" y="4392506"/>
            <a:ext cx="4639632" cy="22639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a:solidFill>
                  <a:srgbClr val="011480"/>
                </a:solidFill>
              </a:rPr>
              <a:t>if </a:t>
            </a:r>
            <a:r>
              <a:t>(isSpecialDeal()) {</a:t>
            </a:r>
          </a:p>
          <a:p>
            <a:pPr algn="l" defTabSz="325120">
              <a:defRPr sz="2400">
                <a:solidFill>
                  <a:srgbClr val="000000"/>
                </a:solidFill>
                <a:latin typeface="Courier"/>
                <a:ea typeface="Courier"/>
                <a:cs typeface="Courier"/>
                <a:sym typeface="Courier"/>
              </a:defRPr>
            </a:pPr>
            <a:r>
              <a:t>    total = price * </a:t>
            </a:r>
            <a:r>
              <a:rPr>
                <a:solidFill>
                  <a:srgbClr val="0433FF"/>
                </a:solidFill>
              </a:rPr>
              <a:t>0.95</a:t>
            </a:r>
            <a:r>
              <a:t>;</a:t>
            </a:r>
          </a:p>
          <a:p>
            <a:pPr algn="l" defTabSz="325120">
              <a:defRPr sz="2400" b="1">
                <a:solidFill>
                  <a:srgbClr val="011480"/>
                </a:solidFill>
                <a:latin typeface="Courier"/>
                <a:ea typeface="Courier"/>
                <a:cs typeface="Courier"/>
                <a:sym typeface="Courier"/>
              </a:defRPr>
            </a:pPr>
            <a:r>
              <a:rPr b="0">
                <a:solidFill>
                  <a:srgbClr val="000000"/>
                </a:solidFill>
              </a:rPr>
              <a:t>} </a:t>
            </a:r>
            <a:r>
              <a:t>else </a:t>
            </a:r>
            <a:r>
              <a:rPr b="0">
                <a:solidFill>
                  <a:srgbClr val="000000"/>
                </a:solidFill>
              </a:rPr>
              <a:t>{</a:t>
            </a:r>
          </a:p>
          <a:p>
            <a:pPr algn="l" defTabSz="325120">
              <a:defRPr sz="2400">
                <a:solidFill>
                  <a:srgbClr val="000000"/>
                </a:solidFill>
                <a:latin typeface="Courier"/>
                <a:ea typeface="Courier"/>
                <a:cs typeface="Courier"/>
                <a:sym typeface="Courier"/>
              </a:defRPr>
            </a:pPr>
            <a:r>
              <a:t>    total = price * </a:t>
            </a:r>
            <a:r>
              <a:rPr>
                <a:solidFill>
                  <a:srgbClr val="0433FF"/>
                </a:solidFill>
              </a:rPr>
              <a:t>0.98</a:t>
            </a:r>
            <a:r>
              <a:t>;</a:t>
            </a:r>
          </a:p>
          <a:p>
            <a:pPr algn="l" defTabSz="325120">
              <a:defRPr sz="2400">
                <a:solidFill>
                  <a:srgbClr val="000000"/>
                </a:solidFill>
                <a:latin typeface="Courier"/>
                <a:ea typeface="Courier"/>
                <a:cs typeface="Courier"/>
                <a:sym typeface="Courier"/>
              </a:defRPr>
            </a:pPr>
            <a:r>
              <a:t>}</a:t>
            </a:r>
          </a:p>
          <a:p>
            <a:pPr algn="l" defTabSz="325120">
              <a:defRPr sz="2400">
                <a:solidFill>
                  <a:srgbClr val="000000"/>
                </a:solidFill>
                <a:latin typeface="Courier"/>
                <a:ea typeface="Courier"/>
                <a:cs typeface="Courier"/>
                <a:sym typeface="Courier"/>
              </a:defRPr>
            </a:pPr>
            <a:r>
              <a:t>send()</a:t>
            </a:r>
          </a:p>
        </p:txBody>
      </p:sp>
      <p:sp>
        <p:nvSpPr>
          <p:cNvPr id="178" name="Original Code"/>
          <p:cNvSpPr txBox="1"/>
          <p:nvPr/>
        </p:nvSpPr>
        <p:spPr>
          <a:xfrm>
            <a:off x="1851147" y="3939174"/>
            <a:ext cx="1809506" cy="37665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t>Original Code</a:t>
            </a:r>
          </a:p>
        </p:txBody>
      </p:sp>
      <p:sp>
        <p:nvSpPr>
          <p:cNvPr id="179" name="Refactored Code"/>
          <p:cNvSpPr txBox="1"/>
          <p:nvPr/>
        </p:nvSpPr>
        <p:spPr>
          <a:xfrm>
            <a:off x="8448054" y="3939174"/>
            <a:ext cx="2230092" cy="37665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t>Refactored Code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factoring"/>
          <p:cNvSpPr txBox="1">
            <a:spLocks noGrp="1"/>
          </p:cNvSpPr>
          <p:nvPr>
            <p:ph type="title"/>
          </p:nvPr>
        </p:nvSpPr>
        <p:spPr>
          <a:prstGeom prst="rect">
            <a:avLst/>
          </a:prstGeom>
        </p:spPr>
        <p:txBody>
          <a:bodyPr/>
          <a:lstStyle>
            <a:lvl1pPr defTabSz="1369804">
              <a:defRPr sz="4740" spc="-94"/>
            </a:lvl1pPr>
          </a:lstStyle>
          <a:p>
            <a:r>
              <a:rPr lang="en-US" dirty="0"/>
              <a:t>Martin Fowler is the “father” of refactoring</a:t>
            </a:r>
            <a:endParaRPr dirty="0"/>
          </a:p>
        </p:txBody>
      </p:sp>
      <p:sp>
        <p:nvSpPr>
          <p:cNvPr id="153" name="Martin Fowler"/>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endParaRPr dirty="0"/>
          </a:p>
        </p:txBody>
      </p:sp>
      <p:sp>
        <p:nvSpPr>
          <p:cNvPr id="154" name="Slide bullet text"/>
          <p:cNvSpPr txBox="1">
            <a:spLocks noGrp="1"/>
          </p:cNvSpPr>
          <p:nvPr>
            <p:ph type="body" idx="1"/>
          </p:nvPr>
        </p:nvSpPr>
        <p:spPr>
          <a:prstGeom prst="rect">
            <a:avLst/>
          </a:prstGeom>
        </p:spPr>
        <p:txBody>
          <a:bodyPr/>
          <a:lstStyle/>
          <a:p>
            <a:endParaRPr/>
          </a:p>
        </p:txBody>
      </p:sp>
      <p:sp>
        <p:nvSpPr>
          <p:cNvPr id="155" name="“Any fool can write code that a computer can understand. Good programmers write code that humans can understand.”"/>
          <p:cNvSpPr txBox="1"/>
          <p:nvPr/>
        </p:nvSpPr>
        <p:spPr>
          <a:xfrm>
            <a:off x="4992036" y="4594029"/>
            <a:ext cx="7829421" cy="3129937"/>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454345" indent="-334151" algn="l">
              <a:lnSpc>
                <a:spcPct val="90000"/>
              </a:lnSpc>
              <a:defRPr sz="4300" spc="-85">
                <a:solidFill>
                  <a:srgbClr val="000000"/>
                </a:solidFill>
                <a:latin typeface="Helvetica Neue Medium"/>
                <a:ea typeface="Helvetica Neue Medium"/>
                <a:cs typeface="Helvetica Neue Medium"/>
                <a:sym typeface="Helvetica Neue Medium"/>
              </a:defRPr>
            </a:lvl1pPr>
          </a:lstStyle>
          <a:p>
            <a:r>
              <a:t>“Any fool can write code that a computer can understand. Good programmers write code that humans can understand.”</a:t>
            </a:r>
          </a:p>
        </p:txBody>
      </p:sp>
      <p:pic>
        <p:nvPicPr>
          <p:cNvPr id="156" name="2560px-Webysther_20150414193208_-_Martin_Fowler.jpg" descr="2560px-Webysther_20150414193208_-_Martin_Fowler.jpg"/>
          <p:cNvPicPr>
            <a:picLocks noChangeAspect="1"/>
          </p:cNvPicPr>
          <p:nvPr/>
        </p:nvPicPr>
        <p:blipFill>
          <a:blip r:embed="rId3"/>
          <a:stretch>
            <a:fillRect/>
          </a:stretch>
        </p:blipFill>
        <p:spPr>
          <a:xfrm>
            <a:off x="114747" y="3321066"/>
            <a:ext cx="4759196" cy="6344975"/>
          </a:xfrm>
          <a:prstGeom prst="rect">
            <a:avLst/>
          </a:prstGeom>
          <a:ln w="3175">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wler’s book"/>
          <p:cNvSpPr txBox="1">
            <a:spLocks noGrp="1"/>
          </p:cNvSpPr>
          <p:nvPr>
            <p:ph type="title"/>
          </p:nvPr>
        </p:nvSpPr>
        <p:spPr>
          <a:prstGeom prst="rect">
            <a:avLst/>
          </a:prstGeom>
        </p:spPr>
        <p:txBody>
          <a:bodyPr/>
          <a:lstStyle>
            <a:lvl1pPr defTabSz="1369804">
              <a:defRPr sz="4740" spc="-94"/>
            </a:lvl1pPr>
          </a:lstStyle>
          <a:p>
            <a:r>
              <a:t>Fowler’s book</a:t>
            </a:r>
          </a:p>
        </p:txBody>
      </p:sp>
      <p:sp>
        <p:nvSpPr>
          <p:cNvPr id="161" name="Slide Subtitle"/>
          <p:cNvSpPr txBox="1">
            <a:spLocks noGrp="1"/>
          </p:cNvSpPr>
          <p:nvPr>
            <p:ph type="body" idx="21"/>
          </p:nvPr>
        </p:nvSpPr>
        <p:spPr>
          <a:prstGeom prst="rect">
            <a:avLst/>
          </a:prstGeom>
        </p:spPr>
        <p:txBody>
          <a:bodyPr>
            <a:normAutofit lnSpcReduction="10000"/>
          </a:bodyPr>
          <a:lstStyle/>
          <a:p>
            <a:endParaRPr/>
          </a:p>
        </p:txBody>
      </p:sp>
      <p:sp>
        <p:nvSpPr>
          <p:cNvPr id="162" name="presents a catalogue of refactorings, similar to the catalogue of design patterns in the GoF book…"/>
          <p:cNvSpPr txBox="1">
            <a:spLocks noGrp="1"/>
          </p:cNvSpPr>
          <p:nvPr>
            <p:ph type="body" idx="1"/>
          </p:nvPr>
        </p:nvSpPr>
        <p:spPr>
          <a:prstGeom prst="rect">
            <a:avLst/>
          </a:prstGeom>
        </p:spPr>
        <p:txBody>
          <a:bodyPr>
            <a:normAutofit fontScale="92500" lnSpcReduction="20000"/>
          </a:bodyPr>
          <a:lstStyle/>
          <a:p>
            <a:pPr marL="375665" indent="-375665" defTabSz="1508519">
              <a:spcBef>
                <a:spcPts val="800"/>
              </a:spcBef>
              <a:defRPr sz="2958"/>
            </a:pPr>
            <a:r>
              <a:rPr dirty="0"/>
              <a:t>presents a </a:t>
            </a:r>
            <a:r>
              <a:rPr b="1" dirty="0">
                <a:solidFill>
                  <a:srgbClr val="011993"/>
                </a:solidFill>
              </a:rPr>
              <a:t>catalogue of </a:t>
            </a:r>
            <a:r>
              <a:rPr b="1" dirty="0" err="1">
                <a:solidFill>
                  <a:srgbClr val="011993"/>
                </a:solidFill>
              </a:rPr>
              <a:t>refactorings</a:t>
            </a:r>
            <a:r>
              <a:rPr dirty="0"/>
              <a:t>, similar to the catalogue of design patterns in the </a:t>
            </a:r>
            <a:r>
              <a:rPr dirty="0" err="1"/>
              <a:t>GoF</a:t>
            </a:r>
            <a:r>
              <a:rPr dirty="0"/>
              <a:t> book</a:t>
            </a:r>
            <a:endParaRPr lang="en-US" dirty="0"/>
          </a:p>
          <a:p>
            <a:pPr marL="985265" lvl="1" indent="-375665" defTabSz="1508519">
              <a:spcBef>
                <a:spcPts val="800"/>
              </a:spcBef>
              <a:defRPr sz="2958"/>
            </a:pPr>
            <a:r>
              <a:rPr lang="en-US" dirty="0"/>
              <a:t>Gave names to each transformation</a:t>
            </a:r>
          </a:p>
          <a:p>
            <a:pPr marL="1594865" lvl="2" indent="-375665" defTabSz="1508519">
              <a:spcBef>
                <a:spcPts val="800"/>
              </a:spcBef>
              <a:defRPr sz="2958"/>
            </a:pPr>
            <a:r>
              <a:rPr lang="en-US" dirty="0"/>
              <a:t>Helpful for team communication</a:t>
            </a:r>
          </a:p>
          <a:p>
            <a:pPr marL="1594865" lvl="2" indent="-375665" defTabSz="1508519">
              <a:spcBef>
                <a:spcPts val="800"/>
              </a:spcBef>
              <a:defRPr sz="2958"/>
            </a:pPr>
            <a:r>
              <a:rPr lang="en-US" dirty="0"/>
              <a:t>Identified and named “bad smells” (indications that refactoring may be needed)</a:t>
            </a:r>
          </a:p>
          <a:p>
            <a:pPr marL="1594865" lvl="2" indent="-375665" defTabSz="1508519">
              <a:spcBef>
                <a:spcPts val="800"/>
              </a:spcBef>
              <a:defRPr sz="2958"/>
            </a:pPr>
            <a:r>
              <a:rPr lang="en-US" dirty="0"/>
              <a:t>Discusses </a:t>
            </a:r>
            <a:r>
              <a:rPr dirty="0"/>
              <a:t>when and how to apply </a:t>
            </a:r>
            <a:r>
              <a:rPr dirty="0" err="1"/>
              <a:t>refactorings</a:t>
            </a:r>
            <a:endParaRPr dirty="0"/>
          </a:p>
          <a:p>
            <a:pPr marL="375665" indent="-375665" defTabSz="1508519">
              <a:spcBef>
                <a:spcPts val="800"/>
              </a:spcBef>
              <a:defRPr sz="2958"/>
            </a:pPr>
            <a:endParaRPr dirty="0"/>
          </a:p>
          <a:p>
            <a:pPr marL="375665" indent="-375665" defTabSz="1508519">
              <a:spcBef>
                <a:spcPts val="800"/>
              </a:spcBef>
              <a:defRPr sz="2958"/>
            </a:pPr>
            <a:r>
              <a:rPr dirty="0"/>
              <a:t>many of Fowler’s </a:t>
            </a:r>
            <a:r>
              <a:rPr dirty="0" err="1"/>
              <a:t>refactorings</a:t>
            </a:r>
            <a:r>
              <a:rPr dirty="0"/>
              <a:t> are the inverse of another refactoring</a:t>
            </a:r>
          </a:p>
          <a:p>
            <a:pPr marL="906018" lvl="1" indent="-375665" defTabSz="1508519">
              <a:spcBef>
                <a:spcPts val="800"/>
              </a:spcBef>
              <a:buChar char="-"/>
              <a:defRPr sz="2958"/>
            </a:pPr>
            <a:r>
              <a:rPr dirty="0"/>
              <a:t>often there is not a unique “best” solution</a:t>
            </a:r>
          </a:p>
          <a:p>
            <a:pPr marL="906018" lvl="1" indent="-375665" defTabSz="1508519">
              <a:spcBef>
                <a:spcPts val="800"/>
              </a:spcBef>
              <a:buChar char="-"/>
              <a:defRPr sz="2958"/>
            </a:pPr>
            <a:r>
              <a:rPr dirty="0"/>
              <a:t>discussion of the tradeoffs</a:t>
            </a:r>
          </a:p>
        </p:txBody>
      </p:sp>
      <p:pic>
        <p:nvPicPr>
          <p:cNvPr id="163" name="Image" descr="Image"/>
          <p:cNvPicPr>
            <a:picLocks noChangeAspect="1"/>
          </p:cNvPicPr>
          <p:nvPr/>
        </p:nvPicPr>
        <p:blipFill>
          <a:blip r:embed="rId3"/>
          <a:stretch>
            <a:fillRect/>
          </a:stretch>
        </p:blipFill>
        <p:spPr>
          <a:xfrm>
            <a:off x="10462766" y="129256"/>
            <a:ext cx="2645938" cy="2645938"/>
          </a:xfrm>
          <a:prstGeom prst="rect">
            <a:avLst/>
          </a:prstGeom>
          <a:ln w="3175">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ode Smells"/>
          <p:cNvSpPr txBox="1">
            <a:spLocks noGrp="1"/>
          </p:cNvSpPr>
          <p:nvPr>
            <p:ph type="title"/>
          </p:nvPr>
        </p:nvSpPr>
        <p:spPr>
          <a:xfrm>
            <a:off x="643466" y="669980"/>
            <a:ext cx="11717868" cy="1248336"/>
          </a:xfrm>
          <a:prstGeom prst="rect">
            <a:avLst/>
          </a:prstGeom>
        </p:spPr>
        <p:txBody>
          <a:bodyPr>
            <a:normAutofit/>
          </a:bodyPr>
          <a:lstStyle>
            <a:lvl1pPr defTabSz="1369804">
              <a:defRPr sz="4740" spc="-94"/>
            </a:lvl1pPr>
          </a:lstStyle>
          <a:p>
            <a:r>
              <a:rPr lang="en-US" dirty="0"/>
              <a:t>Fowler gave colorful names to many of the “code smells” he identified</a:t>
            </a:r>
            <a:endParaRPr dirty="0"/>
          </a:p>
        </p:txBody>
      </p:sp>
      <p:sp>
        <p:nvSpPr>
          <p:cNvPr id="208" name="A complete list (links to book!)"/>
          <p:cNvSpPr txBox="1">
            <a:spLocks noGrp="1"/>
          </p:cNvSpPr>
          <p:nvPr>
            <p:ph type="body" idx="21"/>
          </p:nvPr>
        </p:nvSpPr>
        <p:spPr>
          <a:xfrm>
            <a:off x="759274" y="2242515"/>
            <a:ext cx="11717868" cy="49855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rPr dirty="0"/>
              <a:t>A complete list (</a:t>
            </a:r>
            <a:r>
              <a:rPr lang="en-US" dirty="0"/>
              <a:t>with </a:t>
            </a:r>
            <a:r>
              <a:rPr dirty="0"/>
              <a:t>links to book!)</a:t>
            </a:r>
          </a:p>
        </p:txBody>
      </p:sp>
      <p:sp>
        <p:nvSpPr>
          <p:cNvPr id="209" name="Mysterious Name…"/>
          <p:cNvSpPr txBox="1">
            <a:spLocks noGrp="1"/>
          </p:cNvSpPr>
          <p:nvPr>
            <p:ph type="body" sz="quarter" idx="1"/>
          </p:nvPr>
        </p:nvSpPr>
        <p:spPr>
          <a:xfrm>
            <a:off x="759274" y="3165662"/>
            <a:ext cx="3617245" cy="5917958"/>
          </a:xfrm>
          <a:prstGeom prst="rect">
            <a:avLst/>
          </a:prstGeom>
        </p:spPr>
        <p:txBody>
          <a:bodyPr/>
          <a:lstStyle/>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3"/>
              </a:rPr>
              <a:t>Mysterious Name</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4"/>
              </a:rPr>
              <a:t>Duplicated Code</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5"/>
              </a:rPr>
              <a:t>Long Function</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6"/>
              </a:rPr>
              <a:t>Long Parameter List</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7"/>
              </a:rPr>
              <a:t>Global Data</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8"/>
              </a:rPr>
              <a:t>Mutable Data</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9"/>
              </a:rPr>
              <a:t>Divergent Change</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0"/>
              </a:rPr>
              <a:t>Shotgun Surgery</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1"/>
              </a:rPr>
              <a:t>Feature Envy</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2"/>
              </a:rPr>
              <a:t>Data Clumps</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3"/>
              </a:rPr>
              <a:t>Primitive Obsession</a:t>
            </a:r>
            <a:endParaRPr>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a:hlinkClick r:id="rId14"/>
              </a:rPr>
              <a:t>Repeated Switches</a:t>
            </a:r>
          </a:p>
        </p:txBody>
      </p:sp>
      <p:sp>
        <p:nvSpPr>
          <p:cNvPr id="210"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
        <p:nvSpPr>
          <p:cNvPr id="211" name="Loops…"/>
          <p:cNvSpPr txBox="1"/>
          <p:nvPr/>
        </p:nvSpPr>
        <p:spPr>
          <a:xfrm>
            <a:off x="4735811" y="3170996"/>
            <a:ext cx="7235790" cy="46642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457200">
              <a:defRPr sz="2900">
                <a:solidFill>
                  <a:srgbClr val="070707"/>
                </a:solidFill>
                <a:latin typeface="Georgia"/>
                <a:ea typeface="Georgia"/>
                <a:cs typeface="Georgia"/>
                <a:sym typeface="Georgia"/>
              </a:defRPr>
            </a:pPr>
            <a:r>
              <a:rPr u="sng" dirty="0">
                <a:hlinkClick r:id="rId15"/>
              </a:rPr>
              <a:t>Loops</a:t>
            </a:r>
          </a:p>
          <a:p>
            <a:pPr algn="l" defTabSz="457200">
              <a:defRPr sz="2900">
                <a:solidFill>
                  <a:srgbClr val="070707"/>
                </a:solidFill>
                <a:latin typeface="Georgia"/>
                <a:ea typeface="Georgia"/>
                <a:cs typeface="Georgia"/>
                <a:sym typeface="Georgia"/>
              </a:defRPr>
            </a:pPr>
            <a:r>
              <a:rPr u="sng" dirty="0">
                <a:hlinkClick r:id="rId16"/>
              </a:rPr>
              <a:t>Lazy Element</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7"/>
              </a:rPr>
              <a:t>Speculative Generality</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8"/>
              </a:rPr>
              <a:t>Temporary Field</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9"/>
              </a:rPr>
              <a:t>Message Chains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0"/>
              </a:rPr>
              <a:t>Middle Man</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1"/>
              </a:rPr>
              <a:t>Insider Trading</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2"/>
              </a:rPr>
              <a:t>Large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3"/>
              </a:rPr>
              <a:t>Alternative Classes with Different Interfaces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4"/>
              </a:rPr>
              <a:t>Data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5"/>
              </a:rPr>
              <a:t>Refused Bequest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ode Smells"/>
          <p:cNvSpPr txBox="1">
            <a:spLocks noGrp="1"/>
          </p:cNvSpPr>
          <p:nvPr>
            <p:ph type="title"/>
          </p:nvPr>
        </p:nvSpPr>
        <p:spPr>
          <a:xfrm>
            <a:off x="643466" y="724926"/>
            <a:ext cx="11717868" cy="764354"/>
          </a:xfrm>
          <a:prstGeom prst="rect">
            <a:avLst/>
          </a:prstGeom>
        </p:spPr>
        <p:txBody>
          <a:bodyPr>
            <a:normAutofit fontScale="90000"/>
          </a:bodyPr>
          <a:lstStyle>
            <a:lvl1pPr defTabSz="1369804">
              <a:defRPr sz="4740" spc="-94"/>
            </a:lvl1pPr>
          </a:lstStyle>
          <a:p>
            <a:r>
              <a:rPr lang="en-US" dirty="0"/>
              <a:t>The most common refactoring is renaming</a:t>
            </a:r>
            <a:endParaRPr dirty="0"/>
          </a:p>
        </p:txBody>
      </p:sp>
      <p:sp>
        <p:nvSpPr>
          <p:cNvPr id="3" name="Text Placeholder 2">
            <a:extLst>
              <a:ext uri="{FF2B5EF4-FFF2-40B4-BE49-F238E27FC236}">
                <a16:creationId xmlns:a16="http://schemas.microsoft.com/office/drawing/2014/main" id="{27BC5C72-295C-4E38-A1A6-D1A74FA63535}"/>
              </a:ext>
            </a:extLst>
          </p:cNvPr>
          <p:cNvSpPr>
            <a:spLocks noGrp="1"/>
          </p:cNvSpPr>
          <p:nvPr>
            <p:ph type="body" sz="quarter" idx="21"/>
          </p:nvPr>
        </p:nvSpPr>
        <p:spPr/>
        <p:txBody>
          <a:bodyPr>
            <a:normAutofit lnSpcReduction="10000"/>
          </a:bodyPr>
          <a:lstStyle/>
          <a:p>
            <a:endParaRPr lang="en-US"/>
          </a:p>
        </p:txBody>
      </p:sp>
      <p:sp>
        <p:nvSpPr>
          <p:cNvPr id="2" name="Text Placeholder 1">
            <a:extLst>
              <a:ext uri="{FF2B5EF4-FFF2-40B4-BE49-F238E27FC236}">
                <a16:creationId xmlns:a16="http://schemas.microsoft.com/office/drawing/2014/main" id="{FFCA5F06-EBA4-4EE3-8F63-CF43A4865CD9}"/>
              </a:ext>
            </a:extLst>
          </p:cNvPr>
          <p:cNvSpPr>
            <a:spLocks noGrp="1"/>
          </p:cNvSpPr>
          <p:nvPr>
            <p:ph type="body" idx="1"/>
          </p:nvPr>
        </p:nvSpPr>
        <p:spPr/>
        <p:txBody>
          <a:bodyPr>
            <a:normAutofit fontScale="77500" lnSpcReduction="20000"/>
          </a:bodyPr>
          <a:lstStyle/>
          <a:p>
            <a:r>
              <a:rPr lang="en-US" dirty="0"/>
              <a:t>Rename Function (124) (to rename a function)</a:t>
            </a:r>
          </a:p>
          <a:p>
            <a:r>
              <a:rPr lang="en-US" dirty="0"/>
              <a:t>Rename Variable (137)</a:t>
            </a:r>
          </a:p>
          <a:p>
            <a:r>
              <a:rPr lang="en-US" dirty="0"/>
              <a:t>Rename Field (244). </a:t>
            </a:r>
          </a:p>
          <a:p>
            <a:r>
              <a:rPr lang="en-US" dirty="0"/>
              <a:t>People are often afraid to rename things, thinking it’s not worth the trouble, but a good name can save hours of puzzled incomprehension in the future.</a:t>
            </a:r>
          </a:p>
          <a:p>
            <a:r>
              <a:rPr lang="en-US" dirty="0"/>
              <a:t>Renaming is not just an exercise in changing names. When you can’t think of a good name for something, it’s often a sign of a deeper design malaise. Puzzling over a tricky name leads to significant improvements to your code</a:t>
            </a:r>
          </a:p>
          <a:p>
            <a:endParaRPr lang="en-US" dirty="0"/>
          </a:p>
        </p:txBody>
      </p:sp>
      <p:sp>
        <p:nvSpPr>
          <p:cNvPr id="196"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Lesson 2.1 Documenting Your Design" id="{558FD38C-8711-CB43-A1E4-12EC5E9DD09B}" vid="{406B3AE4-9970-1245-8651-E29A8F459AD2}"/>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295</TotalTime>
  <Words>2973</Words>
  <Application>Microsoft Office PowerPoint</Application>
  <PresentationFormat>Custom</PresentationFormat>
  <Paragraphs>301</Paragraphs>
  <Slides>28</Slides>
  <Notes>21</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28</vt:i4>
      </vt:variant>
    </vt:vector>
  </HeadingPairs>
  <TitlesOfParts>
    <vt:vector size="43" baseType="lpstr">
      <vt:lpstr>Arial</vt:lpstr>
      <vt:lpstr>Calibri</vt:lpstr>
      <vt:lpstr>Courier</vt:lpstr>
      <vt:lpstr>Georgia</vt:lpstr>
      <vt:lpstr>Guardian Sans Text</vt:lpstr>
      <vt:lpstr>Helvetica</vt:lpstr>
      <vt:lpstr>Helvetica Light</vt:lpstr>
      <vt:lpstr>Helvetica Neue</vt:lpstr>
      <vt:lpstr>Helvetica Neue Medium</vt:lpstr>
      <vt:lpstr>Ink Free</vt:lpstr>
      <vt:lpstr>Lucida Grande</vt:lpstr>
      <vt:lpstr>Verdana</vt:lpstr>
      <vt:lpstr>Wingdings</vt:lpstr>
      <vt:lpstr>21_BasicWhite</vt:lpstr>
      <vt:lpstr>Office Theme</vt:lpstr>
      <vt:lpstr>CS 4530 Fundamentals of Software Engineering</vt:lpstr>
      <vt:lpstr>Learning Goals</vt:lpstr>
      <vt:lpstr>Part 1: Refactoring</vt:lpstr>
      <vt:lpstr>Refactoring</vt:lpstr>
      <vt:lpstr>Example Refactoring</vt:lpstr>
      <vt:lpstr>Martin Fowler is the “father” of refactoring</vt:lpstr>
      <vt:lpstr>Fowler’s book</vt:lpstr>
      <vt:lpstr>Fowler gave colorful names to many of the “code smells” he identified</vt:lpstr>
      <vt:lpstr>The most common refactoring is renaming</vt:lpstr>
      <vt:lpstr>Luckily, VSC automates this and many other common transformations</vt:lpstr>
      <vt:lpstr>“Local” Refactorings</vt:lpstr>
      <vt:lpstr>Type-Related Refactorings</vt:lpstr>
      <vt:lpstr>Why Refactor?</vt:lpstr>
      <vt:lpstr>When to refactor?</vt:lpstr>
      <vt:lpstr>Refactoring Benefits</vt:lpstr>
      <vt:lpstr>Refactoring Risks</vt:lpstr>
      <vt:lpstr>Part 2: Technical Debt</vt:lpstr>
      <vt:lpstr>Technical Debt is the Accumulation of Internal Problems in Project Codebase</vt:lpstr>
      <vt:lpstr>PowerPoint Presentation</vt:lpstr>
      <vt:lpstr>Interest on Technical Debt Accrues over Time</vt:lpstr>
      <vt:lpstr>PowerPoint Presentation</vt:lpstr>
      <vt:lpstr>PowerPoint Presentation</vt:lpstr>
      <vt:lpstr>The Y2K bug is an example of architectural technical debt</vt:lpstr>
      <vt:lpstr>PowerPoint Presentation</vt:lpstr>
      <vt:lpstr>PowerPoint Presentation</vt:lpstr>
      <vt:lpstr>PowerPoint Presentation</vt:lpstr>
      <vt:lpstr>PowerPoint Presentation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4530/5500 Fundamentals/Foundations of Software Engineering</dc:title>
  <dc:creator>Adeel A. Bhutta</dc:creator>
  <cp:lastModifiedBy>Mitchell Wand</cp:lastModifiedBy>
  <cp:revision>11</cp:revision>
  <dcterms:modified xsi:type="dcterms:W3CDTF">2022-04-05T01:15:34Z</dcterms:modified>
</cp:coreProperties>
</file>